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67"/>
  </p:notesMasterIdLst>
  <p:sldIdLst>
    <p:sldId id="257" r:id="rId2"/>
    <p:sldId id="261" r:id="rId3"/>
    <p:sldId id="263" r:id="rId4"/>
    <p:sldId id="264" r:id="rId5"/>
    <p:sldId id="265" r:id="rId6"/>
    <p:sldId id="266" r:id="rId7"/>
    <p:sldId id="267" r:id="rId8"/>
    <p:sldId id="268" r:id="rId9"/>
    <p:sldId id="269" r:id="rId10"/>
    <p:sldId id="270" r:id="rId11"/>
    <p:sldId id="271" r:id="rId12"/>
    <p:sldId id="272" r:id="rId13"/>
    <p:sldId id="273" r:id="rId14"/>
    <p:sldId id="274" r:id="rId15"/>
    <p:sldId id="275" r:id="rId16"/>
    <p:sldId id="276" r:id="rId17"/>
    <p:sldId id="277" r:id="rId18"/>
    <p:sldId id="278" r:id="rId19"/>
    <p:sldId id="279" r:id="rId20"/>
    <p:sldId id="280" r:id="rId21"/>
    <p:sldId id="281" r:id="rId22"/>
    <p:sldId id="282" r:id="rId23"/>
    <p:sldId id="283" r:id="rId24"/>
    <p:sldId id="285" r:id="rId25"/>
    <p:sldId id="286" r:id="rId26"/>
    <p:sldId id="287" r:id="rId27"/>
    <p:sldId id="288" r:id="rId28"/>
    <p:sldId id="289" r:id="rId29"/>
    <p:sldId id="290" r:id="rId30"/>
    <p:sldId id="291" r:id="rId31"/>
    <p:sldId id="292" r:id="rId32"/>
    <p:sldId id="293" r:id="rId33"/>
    <p:sldId id="294" r:id="rId34"/>
    <p:sldId id="295" r:id="rId35"/>
    <p:sldId id="296" r:id="rId36"/>
    <p:sldId id="297" r:id="rId37"/>
    <p:sldId id="298" r:id="rId38"/>
    <p:sldId id="299" r:id="rId39"/>
    <p:sldId id="300" r:id="rId40"/>
    <p:sldId id="301" r:id="rId41"/>
    <p:sldId id="302" r:id="rId42"/>
    <p:sldId id="303" r:id="rId43"/>
    <p:sldId id="304" r:id="rId44"/>
    <p:sldId id="305" r:id="rId45"/>
    <p:sldId id="306" r:id="rId46"/>
    <p:sldId id="307" r:id="rId47"/>
    <p:sldId id="308" r:id="rId48"/>
    <p:sldId id="309" r:id="rId49"/>
    <p:sldId id="310" r:id="rId50"/>
    <p:sldId id="311" r:id="rId51"/>
    <p:sldId id="312" r:id="rId52"/>
    <p:sldId id="313" r:id="rId53"/>
    <p:sldId id="314" r:id="rId54"/>
    <p:sldId id="315" r:id="rId55"/>
    <p:sldId id="316" r:id="rId56"/>
    <p:sldId id="317" r:id="rId57"/>
    <p:sldId id="331" r:id="rId58"/>
    <p:sldId id="319" r:id="rId59"/>
    <p:sldId id="320" r:id="rId60"/>
    <p:sldId id="332" r:id="rId61"/>
    <p:sldId id="322" r:id="rId62"/>
    <p:sldId id="323" r:id="rId63"/>
    <p:sldId id="324" r:id="rId64"/>
    <p:sldId id="325" r:id="rId65"/>
    <p:sldId id="326" r:id="rId6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3" d="100"/>
          <a:sy n="83" d="100"/>
        </p:scale>
        <p:origin x="614"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2D1BEA3-C1B4-4F81-B774-56CF4F6F2B3D}" type="datetimeFigureOut">
              <a:rPr lang="en-US" smtClean="0"/>
              <a:t>22/02/2024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4E357F2-8A00-477D-A2A6-A064B5B7C693}" type="slidenum">
              <a:rPr lang="en-US" smtClean="0"/>
              <a:t>‹#›</a:t>
            </a:fld>
            <a:endParaRPr lang="en-US"/>
          </a:p>
        </p:txBody>
      </p:sp>
    </p:spTree>
    <p:extLst>
      <p:ext uri="{BB962C8B-B14F-4D97-AF65-F5344CB8AC3E}">
        <p14:creationId xmlns:p14="http://schemas.microsoft.com/office/powerpoint/2010/main" val="16307607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CB987A7-CD12-4886-92A5-224D4569D529}" type="slidenum">
              <a:rPr lang="en-US" altLang="en-US"/>
              <a:pPr/>
              <a:t>5</a:t>
            </a:fld>
            <a:endParaRPr lang="en-US" altLang="en-US"/>
          </a:p>
        </p:txBody>
      </p:sp>
      <p:sp>
        <p:nvSpPr>
          <p:cNvPr id="494594" name="Rectangle 2"/>
          <p:cNvSpPr>
            <a:spLocks noGrp="1" noRot="1" noChangeAspect="1" noChangeArrowheads="1" noTextEdit="1"/>
          </p:cNvSpPr>
          <p:nvPr>
            <p:ph type="sldImg"/>
          </p:nvPr>
        </p:nvSpPr>
        <p:spPr>
          <a:ln/>
        </p:spPr>
      </p:sp>
      <p:sp>
        <p:nvSpPr>
          <p:cNvPr id="494595"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8550361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F811A87-312C-4A14-80B7-A3A87A212F61}" type="slidenum">
              <a:rPr lang="en-US" altLang="en-US"/>
              <a:pPr/>
              <a:t>24</a:t>
            </a:fld>
            <a:endParaRPr lang="en-US" altLang="en-US"/>
          </a:p>
        </p:txBody>
      </p:sp>
      <p:sp>
        <p:nvSpPr>
          <p:cNvPr id="497666" name="Rectangle 2"/>
          <p:cNvSpPr>
            <a:spLocks noGrp="1" noRot="1" noChangeAspect="1" noChangeArrowheads="1" noTextEdit="1"/>
          </p:cNvSpPr>
          <p:nvPr>
            <p:ph type="sldImg"/>
          </p:nvPr>
        </p:nvSpPr>
        <p:spPr>
          <a:ln/>
        </p:spPr>
      </p:sp>
      <p:sp>
        <p:nvSpPr>
          <p:cNvPr id="497667"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21441509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3B332451-59EE-4703-9BE2-548560EDBB43}" type="datetimeFigureOut">
              <a:rPr lang="en-US" smtClean="0"/>
              <a:t>22/02/2024</a:t>
            </a:fld>
            <a:endParaRPr lang="en-US"/>
          </a:p>
        </p:txBody>
      </p:sp>
      <p:sp>
        <p:nvSpPr>
          <p:cNvPr id="5" name="Footer Placeholder 4"/>
          <p:cNvSpPr>
            <a:spLocks noGrp="1"/>
          </p:cNvSpPr>
          <p:nvPr>
            <p:ph type="ftr" sz="quarter" idx="11"/>
          </p:nvPr>
        </p:nvSpPr>
        <p:spPr>
          <a:xfrm>
            <a:off x="5332412" y="5883275"/>
            <a:ext cx="4324044" cy="365125"/>
          </a:xfrm>
        </p:spPr>
        <p:txBody>
          <a:bodyPr/>
          <a:lstStyle/>
          <a:p>
            <a:endParaRPr lang="en-US"/>
          </a:p>
        </p:txBody>
      </p:sp>
      <p:sp>
        <p:nvSpPr>
          <p:cNvPr id="6" name="Slide Number Placeholder 5"/>
          <p:cNvSpPr>
            <a:spLocks noGrp="1"/>
          </p:cNvSpPr>
          <p:nvPr>
            <p:ph type="sldNum" sz="quarter" idx="12"/>
          </p:nvPr>
        </p:nvSpPr>
        <p:spPr/>
        <p:txBody>
          <a:bodyPr/>
          <a:lstStyle/>
          <a:p>
            <a:fld id="{EAC668D0-FFF1-47C5-8061-FF1B22C34E7B}" type="slidenum">
              <a:rPr lang="en-US" smtClean="0"/>
              <a:t>‹#›</a:t>
            </a:fld>
            <a:endParaRPr lang="en-US"/>
          </a:p>
        </p:txBody>
      </p:sp>
    </p:spTree>
    <p:extLst>
      <p:ext uri="{BB962C8B-B14F-4D97-AF65-F5344CB8AC3E}">
        <p14:creationId xmlns:p14="http://schemas.microsoft.com/office/powerpoint/2010/main" val="5415673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3B332451-59EE-4703-9BE2-548560EDBB43}" type="datetimeFigureOut">
              <a:rPr lang="en-US" smtClean="0"/>
              <a:t>22/02/2024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AC668D0-FFF1-47C5-8061-FF1B22C34E7B}" type="slidenum">
              <a:rPr lang="en-US" smtClean="0"/>
              <a:t>‹#›</a:t>
            </a:fld>
            <a:endParaRPr lang="en-US"/>
          </a:p>
        </p:txBody>
      </p:sp>
    </p:spTree>
    <p:extLst>
      <p:ext uri="{BB962C8B-B14F-4D97-AF65-F5344CB8AC3E}">
        <p14:creationId xmlns:p14="http://schemas.microsoft.com/office/powerpoint/2010/main" val="15742252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3B332451-59EE-4703-9BE2-548560EDBB43}" type="datetimeFigureOut">
              <a:rPr lang="en-US" smtClean="0"/>
              <a:t>22/02/2024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AC668D0-FFF1-47C5-8061-FF1B22C34E7B}" type="slidenum">
              <a:rPr lang="en-US" smtClean="0"/>
              <a:t>‹#›</a:t>
            </a:fld>
            <a:endParaRPr lang="en-US"/>
          </a:p>
        </p:txBody>
      </p:sp>
    </p:spTree>
    <p:extLst>
      <p:ext uri="{BB962C8B-B14F-4D97-AF65-F5344CB8AC3E}">
        <p14:creationId xmlns:p14="http://schemas.microsoft.com/office/powerpoint/2010/main" val="108895922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3B332451-59EE-4703-9BE2-548560EDBB43}" type="datetimeFigureOut">
              <a:rPr lang="en-US" smtClean="0"/>
              <a:t>22/02/2024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AC668D0-FFF1-47C5-8061-FF1B22C34E7B}" type="slidenum">
              <a:rPr lang="en-US" smtClean="0"/>
              <a:t>‹#›</a:t>
            </a:fld>
            <a:endParaRPr lang="en-US"/>
          </a:p>
        </p:txBody>
      </p:sp>
    </p:spTree>
    <p:extLst>
      <p:ext uri="{BB962C8B-B14F-4D97-AF65-F5344CB8AC3E}">
        <p14:creationId xmlns:p14="http://schemas.microsoft.com/office/powerpoint/2010/main" val="150996354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3B332451-59EE-4703-9BE2-548560EDBB43}" type="datetimeFigureOut">
              <a:rPr lang="en-US" smtClean="0"/>
              <a:t>22/02/2024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AC668D0-FFF1-47C5-8061-FF1B22C34E7B}" type="slidenum">
              <a:rPr lang="en-US" smtClean="0"/>
              <a:t>‹#›</a:t>
            </a:fld>
            <a:endParaRPr lang="en-US"/>
          </a:p>
        </p:txBody>
      </p:sp>
    </p:spTree>
    <p:extLst>
      <p:ext uri="{BB962C8B-B14F-4D97-AF65-F5344CB8AC3E}">
        <p14:creationId xmlns:p14="http://schemas.microsoft.com/office/powerpoint/2010/main" val="102819436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smtClean="0"/>
              <a:t>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3B332451-59EE-4703-9BE2-548560EDBB43}" type="datetimeFigureOut">
              <a:rPr lang="en-US" smtClean="0"/>
              <a:t>22/02/2024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AC668D0-FFF1-47C5-8061-FF1B22C34E7B}" type="slidenum">
              <a:rPr lang="en-US" smtClean="0"/>
              <a:t>‹#›</a:t>
            </a:fld>
            <a:endParaRPr lang="en-US"/>
          </a:p>
        </p:txBody>
      </p:sp>
    </p:spTree>
    <p:extLst>
      <p:ext uri="{BB962C8B-B14F-4D97-AF65-F5344CB8AC3E}">
        <p14:creationId xmlns:p14="http://schemas.microsoft.com/office/powerpoint/2010/main" val="344314090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smtClean="0"/>
              <a:t>Click to edit Master title style</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smtClean="0"/>
              <a:t>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3B332451-59EE-4703-9BE2-548560EDBB43}" type="datetimeFigureOut">
              <a:rPr lang="en-US" smtClean="0"/>
              <a:t>22/02/2024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AC668D0-FFF1-47C5-8061-FF1B22C34E7B}" type="slidenum">
              <a:rPr lang="en-US" smtClean="0"/>
              <a:t>‹#›</a:t>
            </a:fld>
            <a:endParaRPr lang="en-US"/>
          </a:p>
        </p:txBody>
      </p:sp>
    </p:spTree>
    <p:extLst>
      <p:ext uri="{BB962C8B-B14F-4D97-AF65-F5344CB8AC3E}">
        <p14:creationId xmlns:p14="http://schemas.microsoft.com/office/powerpoint/2010/main" val="240250248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B332451-59EE-4703-9BE2-548560EDBB43}" type="datetimeFigureOut">
              <a:rPr lang="en-US" smtClean="0"/>
              <a:t>22/02/2024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AC668D0-FFF1-47C5-8061-FF1B22C34E7B}" type="slidenum">
              <a:rPr lang="en-US" smtClean="0"/>
              <a:t>‹#›</a:t>
            </a:fld>
            <a:endParaRPr lang="en-US"/>
          </a:p>
        </p:txBody>
      </p:sp>
    </p:spTree>
    <p:extLst>
      <p:ext uri="{BB962C8B-B14F-4D97-AF65-F5344CB8AC3E}">
        <p14:creationId xmlns:p14="http://schemas.microsoft.com/office/powerpoint/2010/main" val="373924661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B332451-59EE-4703-9BE2-548560EDBB43}" type="datetimeFigureOut">
              <a:rPr lang="en-US" smtClean="0"/>
              <a:t>22/02/2024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AC668D0-FFF1-47C5-8061-FF1B22C34E7B}" type="slidenum">
              <a:rPr lang="en-US" smtClean="0"/>
              <a:t>‹#›</a:t>
            </a:fld>
            <a:endParaRPr lang="en-US"/>
          </a:p>
        </p:txBody>
      </p:sp>
    </p:spTree>
    <p:extLst>
      <p:ext uri="{BB962C8B-B14F-4D97-AF65-F5344CB8AC3E}">
        <p14:creationId xmlns:p14="http://schemas.microsoft.com/office/powerpoint/2010/main" val="25690050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nchor="ct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B332451-59EE-4703-9BE2-548560EDBB43}" type="datetimeFigureOut">
              <a:rPr lang="en-US" smtClean="0"/>
              <a:t>22/02/2024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0951856" y="5867131"/>
            <a:ext cx="551167" cy="365125"/>
          </a:xfrm>
        </p:spPr>
        <p:txBody>
          <a:bodyPr/>
          <a:lstStyle/>
          <a:p>
            <a:fld id="{EAC668D0-FFF1-47C5-8061-FF1B22C34E7B}" type="slidenum">
              <a:rPr lang="en-US" smtClean="0"/>
              <a:t>‹#›</a:t>
            </a:fld>
            <a:endParaRPr lang="en-US"/>
          </a:p>
        </p:txBody>
      </p:sp>
    </p:spTree>
    <p:extLst>
      <p:ext uri="{BB962C8B-B14F-4D97-AF65-F5344CB8AC3E}">
        <p14:creationId xmlns:p14="http://schemas.microsoft.com/office/powerpoint/2010/main" val="24627063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3B332451-59EE-4703-9BE2-548560EDBB43}" type="datetimeFigureOut">
              <a:rPr lang="en-US" smtClean="0"/>
              <a:t>22/02/2024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AC668D0-FFF1-47C5-8061-FF1B22C34E7B}" type="slidenum">
              <a:rPr lang="en-US" smtClean="0"/>
              <a:t>‹#›</a:t>
            </a:fld>
            <a:endParaRPr lang="en-US"/>
          </a:p>
        </p:txBody>
      </p:sp>
    </p:spTree>
    <p:extLst>
      <p:ext uri="{BB962C8B-B14F-4D97-AF65-F5344CB8AC3E}">
        <p14:creationId xmlns:p14="http://schemas.microsoft.com/office/powerpoint/2010/main" val="26606988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3B332451-59EE-4703-9BE2-548560EDBB43}" type="datetimeFigureOut">
              <a:rPr lang="en-US" smtClean="0"/>
              <a:t>22/02/2024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AC668D0-FFF1-47C5-8061-FF1B22C34E7B}" type="slidenum">
              <a:rPr lang="en-US" smtClean="0"/>
              <a:t>‹#›</a:t>
            </a:fld>
            <a:endParaRPr lang="en-US"/>
          </a:p>
        </p:txBody>
      </p:sp>
    </p:spTree>
    <p:extLst>
      <p:ext uri="{BB962C8B-B14F-4D97-AF65-F5344CB8AC3E}">
        <p14:creationId xmlns:p14="http://schemas.microsoft.com/office/powerpoint/2010/main" val="8826474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3B332451-59EE-4703-9BE2-548560EDBB43}" type="datetimeFigureOut">
              <a:rPr lang="en-US" smtClean="0"/>
              <a:t>22/02/2024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AC668D0-FFF1-47C5-8061-FF1B22C34E7B}" type="slidenum">
              <a:rPr lang="en-US" smtClean="0"/>
              <a:t>‹#›</a:t>
            </a:fld>
            <a:endParaRPr lang="en-US"/>
          </a:p>
        </p:txBody>
      </p:sp>
    </p:spTree>
    <p:extLst>
      <p:ext uri="{BB962C8B-B14F-4D97-AF65-F5344CB8AC3E}">
        <p14:creationId xmlns:p14="http://schemas.microsoft.com/office/powerpoint/2010/main" val="27660865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3B332451-59EE-4703-9BE2-548560EDBB43}" type="datetimeFigureOut">
              <a:rPr lang="en-US" smtClean="0"/>
              <a:t>22/02/2024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AC668D0-FFF1-47C5-8061-FF1B22C34E7B}" type="slidenum">
              <a:rPr lang="en-US" smtClean="0"/>
              <a:t>‹#›</a:t>
            </a:fld>
            <a:endParaRPr lang="en-US"/>
          </a:p>
        </p:txBody>
      </p:sp>
    </p:spTree>
    <p:extLst>
      <p:ext uri="{BB962C8B-B14F-4D97-AF65-F5344CB8AC3E}">
        <p14:creationId xmlns:p14="http://schemas.microsoft.com/office/powerpoint/2010/main" val="23346146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B332451-59EE-4703-9BE2-548560EDBB43}" type="datetimeFigureOut">
              <a:rPr lang="en-US" smtClean="0"/>
              <a:t>22/02/2024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AC668D0-FFF1-47C5-8061-FF1B22C34E7B}" type="slidenum">
              <a:rPr lang="en-US" smtClean="0"/>
              <a:t>‹#›</a:t>
            </a:fld>
            <a:endParaRPr lang="en-US"/>
          </a:p>
        </p:txBody>
      </p:sp>
    </p:spTree>
    <p:extLst>
      <p:ext uri="{BB962C8B-B14F-4D97-AF65-F5344CB8AC3E}">
        <p14:creationId xmlns:p14="http://schemas.microsoft.com/office/powerpoint/2010/main" val="37302067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3B332451-59EE-4703-9BE2-548560EDBB43}" type="datetimeFigureOut">
              <a:rPr lang="en-US" smtClean="0"/>
              <a:t>22/02/2024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AC668D0-FFF1-47C5-8061-FF1B22C34E7B}" type="slidenum">
              <a:rPr lang="en-US" smtClean="0"/>
              <a:t>‹#›</a:t>
            </a:fld>
            <a:endParaRPr lang="en-US"/>
          </a:p>
        </p:txBody>
      </p:sp>
    </p:spTree>
    <p:extLst>
      <p:ext uri="{BB962C8B-B14F-4D97-AF65-F5344CB8AC3E}">
        <p14:creationId xmlns:p14="http://schemas.microsoft.com/office/powerpoint/2010/main" val="24516257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smtClean="0"/>
              <a:t>Click to edit Master title style</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3B332451-59EE-4703-9BE2-548560EDBB43}" type="datetimeFigureOut">
              <a:rPr lang="en-US" smtClean="0"/>
              <a:t>22/02/2024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AC668D0-FFF1-47C5-8061-FF1B22C34E7B}" type="slidenum">
              <a:rPr lang="en-US" smtClean="0"/>
              <a:t>‹#›</a:t>
            </a:fld>
            <a:endParaRPr lang="en-US"/>
          </a:p>
        </p:txBody>
      </p:sp>
    </p:spTree>
    <p:extLst>
      <p:ext uri="{BB962C8B-B14F-4D97-AF65-F5344CB8AC3E}">
        <p14:creationId xmlns:p14="http://schemas.microsoft.com/office/powerpoint/2010/main" val="4376174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3B332451-59EE-4703-9BE2-548560EDBB43}" type="datetimeFigureOut">
              <a:rPr lang="en-US" smtClean="0"/>
              <a:t>22/02/2024</a:t>
            </a:fld>
            <a:endParaRPr lang="en-US"/>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EAC668D0-FFF1-47C5-8061-FF1B22C34E7B}" type="slidenum">
              <a:rPr lang="en-US" smtClean="0"/>
              <a:t>‹#›</a:t>
            </a:fld>
            <a:endParaRPr lang="en-US"/>
          </a:p>
        </p:txBody>
      </p:sp>
    </p:spTree>
    <p:extLst>
      <p:ext uri="{BB962C8B-B14F-4D97-AF65-F5344CB8AC3E}">
        <p14:creationId xmlns:p14="http://schemas.microsoft.com/office/powerpoint/2010/main" val="163356573"/>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Lst>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w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w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wmf"/><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wm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5.wmf"/><Relationship Id="rId2" Type="http://schemas.openxmlformats.org/officeDocument/2006/relationships/image" Target="../media/image14.w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8.wmf"/><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3.wm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6.wm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8.wm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9.wmf"/><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1.wmf"/><Relationship Id="rId2" Type="http://schemas.openxmlformats.org/officeDocument/2006/relationships/image" Target="../media/image30.wmf"/><Relationship Id="rId1" Type="http://schemas.openxmlformats.org/officeDocument/2006/relationships/slideLayout" Target="../slideLayouts/slideLayout2.xml"/><Relationship Id="rId5" Type="http://schemas.openxmlformats.org/officeDocument/2006/relationships/image" Target="../media/image33.wmf"/><Relationship Id="rId4" Type="http://schemas.openxmlformats.org/officeDocument/2006/relationships/image" Target="../media/image32.wmf"/></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wmf"/><Relationship Id="rId2" Type="http://schemas.openxmlformats.org/officeDocument/2006/relationships/image" Target="../media/image3.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145390" y="2673921"/>
            <a:ext cx="6773956" cy="1063579"/>
          </a:xfrm>
          <a:prstGeom prst="rect">
            <a:avLst/>
          </a:prstGeom>
        </p:spPr>
        <p:txBody>
          <a:bodyPr vert="horz" wrap="square" lIns="0" tIns="11766" rIns="0" bIns="0" rtlCol="0">
            <a:spAutoFit/>
          </a:bodyPr>
          <a:lstStyle/>
          <a:p>
            <a:pPr marL="25774" algn="ctr"/>
            <a:r>
              <a:rPr lang="en-US" sz="3530" b="1" dirty="0">
                <a:solidFill>
                  <a:schemeClr val="accent1">
                    <a:lumMod val="50000"/>
                  </a:schemeClr>
                </a:solidFill>
                <a:latin typeface="Arial"/>
                <a:cs typeface="Arial"/>
              </a:rPr>
              <a:t>KỸ THUẬT </a:t>
            </a:r>
            <a:r>
              <a:rPr sz="3530" b="1" dirty="0">
                <a:solidFill>
                  <a:schemeClr val="accent1">
                    <a:lumMod val="50000"/>
                  </a:schemeClr>
                </a:solidFill>
                <a:latin typeface="Arial"/>
                <a:cs typeface="Arial"/>
              </a:rPr>
              <a:t>ĐỒ</a:t>
            </a:r>
            <a:r>
              <a:rPr sz="3530" b="1" spc="-4" dirty="0">
                <a:solidFill>
                  <a:schemeClr val="accent1">
                    <a:lumMod val="50000"/>
                  </a:schemeClr>
                </a:solidFill>
                <a:latin typeface="Arial"/>
                <a:cs typeface="Arial"/>
              </a:rPr>
              <a:t> </a:t>
            </a:r>
            <a:r>
              <a:rPr sz="3530" b="1" dirty="0">
                <a:solidFill>
                  <a:schemeClr val="accent1">
                    <a:lumMod val="50000"/>
                  </a:schemeClr>
                </a:solidFill>
                <a:latin typeface="Arial"/>
                <a:cs typeface="Arial"/>
              </a:rPr>
              <a:t>HỌA</a:t>
            </a:r>
            <a:r>
              <a:rPr sz="3530" b="1" spc="-13" dirty="0">
                <a:solidFill>
                  <a:schemeClr val="accent1">
                    <a:lumMod val="50000"/>
                  </a:schemeClr>
                </a:solidFill>
                <a:latin typeface="Arial"/>
                <a:cs typeface="Arial"/>
              </a:rPr>
              <a:t> </a:t>
            </a:r>
            <a:r>
              <a:rPr sz="3530" b="1" dirty="0">
                <a:solidFill>
                  <a:schemeClr val="accent1">
                    <a:lumMod val="50000"/>
                  </a:schemeClr>
                </a:solidFill>
                <a:latin typeface="Arial"/>
                <a:cs typeface="Arial"/>
              </a:rPr>
              <a:t>MÁY</a:t>
            </a:r>
            <a:r>
              <a:rPr sz="3530" b="1" spc="-22" dirty="0">
                <a:solidFill>
                  <a:schemeClr val="accent1">
                    <a:lumMod val="50000"/>
                  </a:schemeClr>
                </a:solidFill>
                <a:latin typeface="Arial"/>
                <a:cs typeface="Arial"/>
              </a:rPr>
              <a:t> </a:t>
            </a:r>
            <a:r>
              <a:rPr sz="3530" b="1" spc="-18" dirty="0">
                <a:solidFill>
                  <a:schemeClr val="accent1">
                    <a:lumMod val="50000"/>
                  </a:schemeClr>
                </a:solidFill>
                <a:latin typeface="Arial"/>
                <a:cs typeface="Arial"/>
              </a:rPr>
              <a:t>TÍNH</a:t>
            </a:r>
            <a:endParaRPr sz="3530" b="1" dirty="0">
              <a:solidFill>
                <a:schemeClr val="accent1">
                  <a:lumMod val="50000"/>
                </a:schemeClr>
              </a:solidFill>
              <a:latin typeface="Arial"/>
              <a:cs typeface="Arial"/>
            </a:endParaRPr>
          </a:p>
          <a:p>
            <a:pPr algn="ctr">
              <a:spcBef>
                <a:spcPts val="1006"/>
              </a:spcBef>
            </a:pPr>
            <a:r>
              <a:rPr lang="en-US" sz="2471" b="1" dirty="0">
                <a:solidFill>
                  <a:schemeClr val="accent1">
                    <a:lumMod val="50000"/>
                  </a:schemeClr>
                </a:solidFill>
                <a:latin typeface="Arial"/>
                <a:cs typeface="Arial"/>
              </a:rPr>
              <a:t>(3TC)</a:t>
            </a:r>
          </a:p>
        </p:txBody>
      </p:sp>
      <p:sp>
        <p:nvSpPr>
          <p:cNvPr id="9" name="TextBox 8"/>
          <p:cNvSpPr txBox="1"/>
          <p:nvPr/>
        </p:nvSpPr>
        <p:spPr>
          <a:xfrm>
            <a:off x="2135366" y="4332263"/>
            <a:ext cx="3103735" cy="1558632"/>
          </a:xfrm>
          <a:prstGeom prst="rect">
            <a:avLst/>
          </a:prstGeom>
          <a:noFill/>
        </p:spPr>
        <p:txBody>
          <a:bodyPr wrap="none" rtlCol="0">
            <a:spAutoFit/>
          </a:bodyPr>
          <a:lstStyle/>
          <a:p>
            <a:pPr>
              <a:lnSpc>
                <a:spcPct val="150000"/>
              </a:lnSpc>
            </a:pPr>
            <a:r>
              <a:rPr lang="en-US" sz="1588" b="1" dirty="0">
                <a:solidFill>
                  <a:schemeClr val="bg2">
                    <a:lumMod val="10000"/>
                  </a:schemeClr>
                </a:solidFill>
                <a:latin typeface="Arial" panose="020B0604020202020204" pitchFamily="34" charset="0"/>
                <a:cs typeface="Arial" panose="020B0604020202020204" pitchFamily="34" charset="0"/>
              </a:rPr>
              <a:t>GV: 	</a:t>
            </a:r>
            <a:r>
              <a:rPr lang="en-US" sz="1588" b="1" dirty="0" err="1">
                <a:solidFill>
                  <a:schemeClr val="bg2">
                    <a:lumMod val="10000"/>
                  </a:schemeClr>
                </a:solidFill>
                <a:latin typeface="Arial" panose="020B0604020202020204" pitchFamily="34" charset="0"/>
                <a:cs typeface="Arial" panose="020B0604020202020204" pitchFamily="34" charset="0"/>
              </a:rPr>
              <a:t>Ngô</a:t>
            </a:r>
            <a:r>
              <a:rPr lang="en-US" sz="1588" b="1">
                <a:solidFill>
                  <a:schemeClr val="bg2">
                    <a:lumMod val="10000"/>
                  </a:schemeClr>
                </a:solidFill>
                <a:latin typeface="Arial" panose="020B0604020202020204" pitchFamily="34" charset="0"/>
                <a:cs typeface="Arial" panose="020B0604020202020204" pitchFamily="34" charset="0"/>
              </a:rPr>
              <a:t> Thùy Giang</a:t>
            </a:r>
          </a:p>
          <a:p>
            <a:pPr>
              <a:lnSpc>
                <a:spcPct val="150000"/>
              </a:lnSpc>
            </a:pPr>
            <a:r>
              <a:rPr lang="en-US" sz="1588" b="1">
                <a:solidFill>
                  <a:schemeClr val="bg2">
                    <a:lumMod val="10000"/>
                  </a:schemeClr>
                </a:solidFill>
                <a:latin typeface="Arial" panose="020B0604020202020204" pitchFamily="34" charset="0"/>
                <a:cs typeface="Arial" panose="020B0604020202020204" pitchFamily="34" charset="0"/>
              </a:rPr>
              <a:t>Khoa: 	Công nghệ thông tin</a:t>
            </a:r>
          </a:p>
          <a:p>
            <a:pPr>
              <a:lnSpc>
                <a:spcPct val="150000"/>
              </a:lnSpc>
            </a:pPr>
            <a:r>
              <a:rPr lang="en-US" sz="1588" b="1">
                <a:solidFill>
                  <a:schemeClr val="bg2">
                    <a:lumMod val="10000"/>
                  </a:schemeClr>
                </a:solidFill>
                <a:latin typeface="Arial" panose="020B0604020202020204" pitchFamily="34" charset="0"/>
                <a:cs typeface="Arial" panose="020B0604020202020204" pitchFamily="34" charset="0"/>
              </a:rPr>
              <a:t>SĐT: 	</a:t>
            </a:r>
            <a:r>
              <a:rPr lang="en-US" sz="1588" b="1" smtClean="0">
                <a:solidFill>
                  <a:schemeClr val="bg2">
                    <a:lumMod val="10000"/>
                  </a:schemeClr>
                </a:solidFill>
                <a:latin typeface="Arial" panose="020B0604020202020204" pitchFamily="34" charset="0"/>
                <a:cs typeface="Arial" panose="020B0604020202020204" pitchFamily="34" charset="0"/>
              </a:rPr>
              <a:t>0979.357.190</a:t>
            </a:r>
          </a:p>
          <a:p>
            <a:pPr>
              <a:lnSpc>
                <a:spcPct val="150000"/>
              </a:lnSpc>
            </a:pPr>
            <a:r>
              <a:rPr lang="en-US" sz="1588" b="1" smtClean="0">
                <a:solidFill>
                  <a:schemeClr val="bg2">
                    <a:lumMod val="10000"/>
                  </a:schemeClr>
                </a:solidFill>
                <a:latin typeface="Arial" panose="020B0604020202020204" pitchFamily="34" charset="0"/>
                <a:cs typeface="Arial" panose="020B0604020202020204" pitchFamily="34" charset="0"/>
              </a:rPr>
              <a:t>Email:giangnt@eaut.edu.vn</a:t>
            </a:r>
            <a:endParaRPr lang="en-US" sz="1588" b="1">
              <a:solidFill>
                <a:schemeClr val="bg2">
                  <a:lumMod val="10000"/>
                </a:schemeClr>
              </a:solidFill>
              <a:latin typeface="Arial" panose="020B0604020202020204" pitchFamily="34" charset="0"/>
              <a:cs typeface="Arial" panose="020B0604020202020204" pitchFamily="34"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38428" y="648853"/>
            <a:ext cx="1900925" cy="1900925"/>
          </a:xfrm>
          <a:prstGeom prst="rect">
            <a:avLst/>
          </a:prstGeom>
        </p:spPr>
      </p:pic>
      <p:sp>
        <p:nvSpPr>
          <p:cNvPr id="6" name="object 2"/>
          <p:cNvSpPr txBox="1"/>
          <p:nvPr/>
        </p:nvSpPr>
        <p:spPr>
          <a:xfrm>
            <a:off x="3256226" y="1251791"/>
            <a:ext cx="6773956" cy="381213"/>
          </a:xfrm>
          <a:prstGeom prst="rect">
            <a:avLst/>
          </a:prstGeom>
        </p:spPr>
        <p:txBody>
          <a:bodyPr vert="horz" wrap="square" lIns="0" tIns="11766" rIns="0" bIns="0" rtlCol="0">
            <a:spAutoFit/>
          </a:bodyPr>
          <a:lstStyle/>
          <a:p>
            <a:pPr marL="25774" algn="ctr"/>
            <a:r>
              <a:rPr lang="en-US" sz="2400" b="1" smtClean="0">
                <a:solidFill>
                  <a:schemeClr val="accent1">
                    <a:lumMod val="50000"/>
                  </a:schemeClr>
                </a:solidFill>
                <a:latin typeface="Arial"/>
                <a:cs typeface="Arial"/>
              </a:rPr>
              <a:t>TRƯỜNG ĐẠI HỌC CÔNG NGHỆ ĐÔNG Á</a:t>
            </a:r>
            <a:endParaRPr lang="en-US" sz="2400" b="1">
              <a:solidFill>
                <a:schemeClr val="accent1">
                  <a:lumMod val="50000"/>
                </a:schemeClr>
              </a:solidFill>
              <a:latin typeface="Arial"/>
              <a:cs typeface="Arial"/>
            </a:endParaRPr>
          </a:p>
        </p:txBody>
      </p:sp>
    </p:spTree>
    <p:extLst>
      <p:ext uri="{BB962C8B-B14F-4D97-AF65-F5344CB8AC3E}">
        <p14:creationId xmlns:p14="http://schemas.microsoft.com/office/powerpoint/2010/main" val="37628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5"/>
          <p:cNvSpPr>
            <a:spLocks noGrp="1"/>
          </p:cNvSpPr>
          <p:nvPr>
            <p:ph type="sldNum" sz="quarter" idx="12"/>
          </p:nvPr>
        </p:nvSpPr>
        <p:spPr/>
        <p:txBody>
          <a:bodyPr/>
          <a:lstStyle/>
          <a:p>
            <a:fld id="{88BACEE4-DE5E-4206-8743-FD3B15FEA7D2}" type="slidenum">
              <a:rPr lang="en-US" altLang="en-US"/>
              <a:pPr/>
              <a:t>10</a:t>
            </a:fld>
            <a:endParaRPr lang="en-US" altLang="en-US"/>
          </a:p>
        </p:txBody>
      </p:sp>
      <p:sp>
        <p:nvSpPr>
          <p:cNvPr id="499716" name="Rectangle 4"/>
          <p:cNvSpPr>
            <a:spLocks noGrp="1" noChangeArrowheads="1"/>
          </p:cNvSpPr>
          <p:nvPr>
            <p:ph type="title"/>
          </p:nvPr>
        </p:nvSpPr>
        <p:spPr>
          <a:noFill/>
          <a:ln/>
        </p:spPr>
        <p:txBody>
          <a:bodyPr/>
          <a:lstStyle/>
          <a:p>
            <a:r>
              <a:rPr lang="en-US" altLang="en-US">
                <a:latin typeface="Arial" panose="020B0604020202020204" pitchFamily="34" charset="0"/>
              </a:rPr>
              <a:t>1.2. Ứng dụng của ĐHMT</a:t>
            </a:r>
          </a:p>
        </p:txBody>
      </p:sp>
      <p:sp>
        <p:nvSpPr>
          <p:cNvPr id="499717" name="Rectangle 5"/>
          <p:cNvSpPr>
            <a:spLocks noGrp="1" noChangeArrowheads="1"/>
          </p:cNvSpPr>
          <p:nvPr>
            <p:ph type="body" idx="1"/>
          </p:nvPr>
        </p:nvSpPr>
        <p:spPr>
          <a:xfrm>
            <a:off x="1401183" y="1013420"/>
            <a:ext cx="10018713" cy="3124201"/>
          </a:xfrm>
          <a:noFill/>
          <a:ln/>
        </p:spPr>
        <p:txBody>
          <a:bodyPr/>
          <a:lstStyle/>
          <a:p>
            <a:r>
              <a:rPr lang="en-US" altLang="en-US">
                <a:latin typeface="Arial" panose="020B0604020202020204" pitchFamily="34" charset="0"/>
              </a:rPr>
              <a:t>Hỗ trợ thiết kế (CAD/CAM)</a:t>
            </a:r>
          </a:p>
          <a:p>
            <a:endParaRPr lang="en-US" altLang="en-US">
              <a:latin typeface="Arial" panose="020B0604020202020204" pitchFamily="34" charset="0"/>
            </a:endParaRPr>
          </a:p>
        </p:txBody>
      </p:sp>
      <p:pic>
        <p:nvPicPr>
          <p:cNvPr id="499719" name="Picture 7" descr="desig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25274" y="2773218"/>
            <a:ext cx="5878513" cy="3962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383173960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5"/>
          <p:cNvSpPr>
            <a:spLocks noGrp="1"/>
          </p:cNvSpPr>
          <p:nvPr>
            <p:ph type="sldNum" sz="quarter" idx="12"/>
          </p:nvPr>
        </p:nvSpPr>
        <p:spPr/>
        <p:txBody>
          <a:bodyPr/>
          <a:lstStyle/>
          <a:p>
            <a:fld id="{C1F3805D-D3D5-4112-AEA8-F9EE2D4D4892}" type="slidenum">
              <a:rPr lang="en-US" altLang="en-US"/>
              <a:pPr/>
              <a:t>11</a:t>
            </a:fld>
            <a:endParaRPr lang="en-US" altLang="en-US"/>
          </a:p>
        </p:txBody>
      </p:sp>
      <p:sp>
        <p:nvSpPr>
          <p:cNvPr id="431108" name="Rectangle 4"/>
          <p:cNvSpPr>
            <a:spLocks noGrp="1" noChangeArrowheads="1"/>
          </p:cNvSpPr>
          <p:nvPr>
            <p:ph type="title"/>
          </p:nvPr>
        </p:nvSpPr>
        <p:spPr>
          <a:noFill/>
          <a:ln/>
        </p:spPr>
        <p:txBody>
          <a:bodyPr/>
          <a:lstStyle/>
          <a:p>
            <a:r>
              <a:rPr lang="en-US" altLang="en-US">
                <a:latin typeface="Arial" panose="020B0604020202020204" pitchFamily="34" charset="0"/>
              </a:rPr>
              <a:t>1.2. Ứng dụng của ĐHMT</a:t>
            </a:r>
          </a:p>
        </p:txBody>
      </p:sp>
      <p:sp>
        <p:nvSpPr>
          <p:cNvPr id="431109" name="Rectangle 5"/>
          <p:cNvSpPr>
            <a:spLocks noGrp="1" noChangeArrowheads="1"/>
          </p:cNvSpPr>
          <p:nvPr>
            <p:ph type="body" idx="1"/>
          </p:nvPr>
        </p:nvSpPr>
        <p:spPr>
          <a:xfrm>
            <a:off x="1484309" y="876298"/>
            <a:ext cx="10018713" cy="3124201"/>
          </a:xfrm>
          <a:noFill/>
          <a:ln/>
        </p:spPr>
        <p:txBody>
          <a:bodyPr/>
          <a:lstStyle/>
          <a:p>
            <a:r>
              <a:rPr lang="en-US" altLang="en-US">
                <a:latin typeface="Arial" panose="020B0604020202020204" pitchFamily="34" charset="0"/>
              </a:rPr>
              <a:t>Hỗ trợ thiết kế (CAD/CAM)</a:t>
            </a:r>
          </a:p>
          <a:p>
            <a:endParaRPr lang="en-US" altLang="en-US">
              <a:latin typeface="Arial" panose="020B0604020202020204" pitchFamily="34" charset="0"/>
            </a:endParaRPr>
          </a:p>
        </p:txBody>
      </p:sp>
      <p:pic>
        <p:nvPicPr>
          <p:cNvPr id="431113" name="Picture 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83666" y="2503053"/>
            <a:ext cx="7620000" cy="4195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6700271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5"/>
          <p:cNvSpPr>
            <a:spLocks noGrp="1"/>
          </p:cNvSpPr>
          <p:nvPr>
            <p:ph type="sldNum" sz="quarter" idx="12"/>
          </p:nvPr>
        </p:nvSpPr>
        <p:spPr/>
        <p:txBody>
          <a:bodyPr/>
          <a:lstStyle/>
          <a:p>
            <a:fld id="{ECAD722E-C9C0-4138-8D83-B1FD1BBAFBC3}" type="slidenum">
              <a:rPr lang="en-US" altLang="en-US"/>
              <a:pPr/>
              <a:t>12</a:t>
            </a:fld>
            <a:endParaRPr lang="en-US" altLang="en-US"/>
          </a:p>
        </p:txBody>
      </p:sp>
      <p:sp>
        <p:nvSpPr>
          <p:cNvPr id="432132" name="Rectangle 4"/>
          <p:cNvSpPr>
            <a:spLocks noGrp="1" noChangeArrowheads="1"/>
          </p:cNvSpPr>
          <p:nvPr>
            <p:ph type="title"/>
          </p:nvPr>
        </p:nvSpPr>
        <p:spPr>
          <a:noFill/>
          <a:ln/>
        </p:spPr>
        <p:txBody>
          <a:bodyPr/>
          <a:lstStyle/>
          <a:p>
            <a:r>
              <a:rPr lang="en-US" altLang="en-US">
                <a:latin typeface="Arial" panose="020B0604020202020204" pitchFamily="34" charset="0"/>
              </a:rPr>
              <a:t>1.2. Ứng dụng của ĐHMT</a:t>
            </a:r>
          </a:p>
        </p:txBody>
      </p:sp>
      <p:sp>
        <p:nvSpPr>
          <p:cNvPr id="432133" name="Rectangle 5"/>
          <p:cNvSpPr>
            <a:spLocks noGrp="1" noChangeArrowheads="1"/>
          </p:cNvSpPr>
          <p:nvPr>
            <p:ph type="body" idx="1"/>
          </p:nvPr>
        </p:nvSpPr>
        <p:spPr>
          <a:xfrm>
            <a:off x="1484310" y="876298"/>
            <a:ext cx="10018713" cy="3124201"/>
          </a:xfrm>
          <a:noFill/>
          <a:ln/>
        </p:spPr>
        <p:txBody>
          <a:bodyPr/>
          <a:lstStyle/>
          <a:p>
            <a:r>
              <a:rPr lang="en-US" altLang="en-US">
                <a:latin typeface="Arial" panose="020B0604020202020204" pitchFamily="34" charset="0"/>
              </a:rPr>
              <a:t>Hỗ trợ thiết kế (CAD/CAM)</a:t>
            </a:r>
          </a:p>
          <a:p>
            <a:endParaRPr lang="en-US" altLang="en-US">
              <a:latin typeface="Arial" panose="020B0604020202020204" pitchFamily="34" charset="0"/>
            </a:endParaRPr>
          </a:p>
        </p:txBody>
      </p:sp>
      <p:pic>
        <p:nvPicPr>
          <p:cNvPr id="432135"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85268" y="2666999"/>
            <a:ext cx="5410200" cy="4086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32137" name="Picture 9" descr="untitle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08242" y="2172855"/>
            <a:ext cx="1430338"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4535611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EFF0198D-3002-46B1-8AD9-600846C4D32C}" type="slidenum">
              <a:rPr lang="en-US" altLang="en-US"/>
              <a:pPr/>
              <a:t>13</a:t>
            </a:fld>
            <a:endParaRPr lang="en-US" altLang="en-US"/>
          </a:p>
        </p:txBody>
      </p:sp>
      <p:sp>
        <p:nvSpPr>
          <p:cNvPr id="430084" name="Rectangle 4"/>
          <p:cNvSpPr>
            <a:spLocks noGrp="1" noChangeArrowheads="1"/>
          </p:cNvSpPr>
          <p:nvPr>
            <p:ph type="title"/>
          </p:nvPr>
        </p:nvSpPr>
        <p:spPr>
          <a:noFill/>
          <a:ln/>
        </p:spPr>
        <p:txBody>
          <a:bodyPr/>
          <a:lstStyle/>
          <a:p>
            <a:r>
              <a:rPr lang="en-US" altLang="en-US">
                <a:latin typeface="Arial" panose="020B0604020202020204" pitchFamily="34" charset="0"/>
              </a:rPr>
              <a:t>1.2. Ứng dụng của ĐHMT</a:t>
            </a:r>
          </a:p>
        </p:txBody>
      </p:sp>
      <p:sp>
        <p:nvSpPr>
          <p:cNvPr id="430085" name="Rectangle 5"/>
          <p:cNvSpPr>
            <a:spLocks noGrp="1" noChangeArrowheads="1"/>
          </p:cNvSpPr>
          <p:nvPr>
            <p:ph type="body" idx="1"/>
          </p:nvPr>
        </p:nvSpPr>
        <p:spPr>
          <a:xfrm>
            <a:off x="1484310" y="2438399"/>
            <a:ext cx="10018713" cy="3124201"/>
          </a:xfrm>
          <a:noFill/>
          <a:ln/>
        </p:spPr>
        <p:txBody>
          <a:bodyPr>
            <a:normAutofit/>
          </a:bodyPr>
          <a:lstStyle/>
          <a:p>
            <a:pPr algn="just"/>
            <a:r>
              <a:rPr lang="en-US" altLang="en-US" sz="2800">
                <a:latin typeface="Arial" panose="020B0604020202020204" pitchFamily="34" charset="0"/>
              </a:rPr>
              <a:t>Biểu diễn thông tin</a:t>
            </a:r>
          </a:p>
          <a:p>
            <a:pPr lvl="1" algn="just"/>
            <a:r>
              <a:rPr lang="en-US" altLang="en-US" sz="2400">
                <a:latin typeface="Arial" panose="020B0604020202020204" pitchFamily="34" charset="0"/>
              </a:rPr>
              <a:t>Phát sinh các biểu đồ, đồ thị, … minh họa mối quan hệ giữa nhiều đối tượng với nhau </a:t>
            </a:r>
          </a:p>
          <a:p>
            <a:pPr lvl="1" algn="just"/>
            <a:r>
              <a:rPr lang="en-US" altLang="en-US" sz="2400">
                <a:latin typeface="Arial" panose="020B0604020202020204" pitchFamily="34" charset="0"/>
              </a:rPr>
              <a:t>Tóm lược các dữ liệu về tài chính, thống kê, kinh tế, khoa học, toán học, … </a:t>
            </a:r>
          </a:p>
        </p:txBody>
      </p:sp>
    </p:spTree>
    <p:extLst>
      <p:ext uri="{BB962C8B-B14F-4D97-AF65-F5344CB8AC3E}">
        <p14:creationId xmlns:p14="http://schemas.microsoft.com/office/powerpoint/2010/main" val="60033719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5"/>
          <p:cNvSpPr>
            <a:spLocks noGrp="1"/>
          </p:cNvSpPr>
          <p:nvPr>
            <p:ph type="sldNum" sz="quarter" idx="12"/>
          </p:nvPr>
        </p:nvSpPr>
        <p:spPr/>
        <p:txBody>
          <a:bodyPr/>
          <a:lstStyle/>
          <a:p>
            <a:fld id="{FBADEA7F-5BBC-406C-9E7F-DC5A7677A972}" type="slidenum">
              <a:rPr lang="en-US" altLang="en-US"/>
              <a:pPr/>
              <a:t>14</a:t>
            </a:fld>
            <a:endParaRPr lang="en-US" altLang="en-US"/>
          </a:p>
        </p:txBody>
      </p:sp>
      <p:sp>
        <p:nvSpPr>
          <p:cNvPr id="433156" name="Rectangle 4"/>
          <p:cNvSpPr>
            <a:spLocks noGrp="1" noChangeArrowheads="1"/>
          </p:cNvSpPr>
          <p:nvPr>
            <p:ph type="title"/>
          </p:nvPr>
        </p:nvSpPr>
        <p:spPr>
          <a:noFill/>
          <a:ln/>
        </p:spPr>
        <p:txBody>
          <a:bodyPr/>
          <a:lstStyle/>
          <a:p>
            <a:r>
              <a:rPr lang="en-US" altLang="en-US">
                <a:latin typeface="Arial" panose="020B0604020202020204" pitchFamily="34" charset="0"/>
              </a:rPr>
              <a:t>1.2. Ứng dụng của ĐHMT</a:t>
            </a:r>
          </a:p>
        </p:txBody>
      </p:sp>
      <p:sp>
        <p:nvSpPr>
          <p:cNvPr id="433157" name="Rectangle 5"/>
          <p:cNvSpPr>
            <a:spLocks noGrp="1" noChangeArrowheads="1"/>
          </p:cNvSpPr>
          <p:nvPr>
            <p:ph type="body" idx="1"/>
          </p:nvPr>
        </p:nvSpPr>
        <p:spPr>
          <a:xfrm>
            <a:off x="1277143" y="1028563"/>
            <a:ext cx="10018713" cy="3124201"/>
          </a:xfrm>
          <a:noFill/>
          <a:ln/>
        </p:spPr>
        <p:txBody>
          <a:bodyPr/>
          <a:lstStyle/>
          <a:p>
            <a:r>
              <a:rPr lang="en-US" altLang="en-US">
                <a:latin typeface="Arial" panose="020B0604020202020204" pitchFamily="34" charset="0"/>
              </a:rPr>
              <a:t>Biểu diễn thông tin</a:t>
            </a:r>
          </a:p>
          <a:p>
            <a:pPr>
              <a:buFont typeface="Wingdings" panose="05000000000000000000" pitchFamily="2" charset="2"/>
              <a:buNone/>
            </a:pPr>
            <a:endParaRPr lang="en-US" altLang="en-US">
              <a:latin typeface="Arial" panose="020B0604020202020204" pitchFamily="34" charset="0"/>
            </a:endParaRPr>
          </a:p>
        </p:txBody>
      </p:sp>
      <p:pic>
        <p:nvPicPr>
          <p:cNvPr id="433158" name="Picture 6" descr="hinh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8400" y="2362200"/>
            <a:ext cx="7696200" cy="4006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7558759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029E2EC7-8C75-4849-AE83-F86FA9FA7CEC}" type="slidenum">
              <a:rPr lang="en-US" altLang="en-US"/>
              <a:pPr/>
              <a:t>15</a:t>
            </a:fld>
            <a:endParaRPr lang="en-US" altLang="en-US"/>
          </a:p>
        </p:txBody>
      </p:sp>
      <p:sp>
        <p:nvSpPr>
          <p:cNvPr id="434180" name="Rectangle 4"/>
          <p:cNvSpPr>
            <a:spLocks noGrp="1" noChangeArrowheads="1"/>
          </p:cNvSpPr>
          <p:nvPr>
            <p:ph type="title"/>
          </p:nvPr>
        </p:nvSpPr>
        <p:spPr>
          <a:noFill/>
          <a:ln/>
        </p:spPr>
        <p:txBody>
          <a:bodyPr/>
          <a:lstStyle/>
          <a:p>
            <a:r>
              <a:rPr lang="en-US" altLang="en-US">
                <a:latin typeface="Arial" panose="020B0604020202020204" pitchFamily="34" charset="0"/>
              </a:rPr>
              <a:t>1.2. Ứng dụng của ĐHMT</a:t>
            </a:r>
          </a:p>
        </p:txBody>
      </p:sp>
      <p:sp>
        <p:nvSpPr>
          <p:cNvPr id="434181" name="Rectangle 5"/>
          <p:cNvSpPr>
            <a:spLocks noGrp="1" noChangeArrowheads="1"/>
          </p:cNvSpPr>
          <p:nvPr>
            <p:ph type="body" idx="1"/>
          </p:nvPr>
        </p:nvSpPr>
        <p:spPr>
          <a:noFill/>
          <a:ln/>
        </p:spPr>
        <p:txBody>
          <a:bodyPr/>
          <a:lstStyle/>
          <a:p>
            <a:pPr algn="just"/>
            <a:r>
              <a:rPr lang="en-US" altLang="en-US">
                <a:latin typeface="Arial" panose="020B0604020202020204" pitchFamily="34" charset="0"/>
              </a:rPr>
              <a:t>Giải trí, nghệ thuật</a:t>
            </a:r>
          </a:p>
          <a:p>
            <a:pPr lvl="1" algn="just"/>
            <a:r>
              <a:rPr lang="en-US" altLang="en-US">
                <a:latin typeface="Arial" panose="020B0604020202020204" pitchFamily="34" charset="0"/>
              </a:rPr>
              <a:t>Các chương trình Paint Shop Pro, Adobe Photoshop, 3D Studio, … hỗ trợ rất đắc lực cho các họa sĩ, các nhà tạo mẫu trong việc thiết kế các hình ảnh sống động, và rất thực bằng cách cung cấp các công cụ như khung vẽ, giá vẽ, bảng pha màu, các hiệu ứng ba chiều, … </a:t>
            </a:r>
          </a:p>
          <a:p>
            <a:pPr lvl="1" algn="just"/>
            <a:r>
              <a:rPr lang="en-US" altLang="en-US">
                <a:latin typeface="Arial" panose="020B0604020202020204" pitchFamily="34" charset="0"/>
              </a:rPr>
              <a:t>Tạo ra các chương trình trò chơi, giải trí; hỗ trợ cho các kĩ xảo điện ảnh, cho các nhà làm phim:Công viên Khủng long kỉ Jura (Jurassic Park), Titanic, Thế giới nước (Water World), … </a:t>
            </a:r>
          </a:p>
        </p:txBody>
      </p:sp>
    </p:spTree>
    <p:extLst>
      <p:ext uri="{BB962C8B-B14F-4D97-AF65-F5344CB8AC3E}">
        <p14:creationId xmlns:p14="http://schemas.microsoft.com/office/powerpoint/2010/main" val="212345829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5"/>
          <p:cNvSpPr>
            <a:spLocks noGrp="1"/>
          </p:cNvSpPr>
          <p:nvPr>
            <p:ph type="sldNum" sz="quarter" idx="12"/>
          </p:nvPr>
        </p:nvSpPr>
        <p:spPr/>
        <p:txBody>
          <a:bodyPr/>
          <a:lstStyle/>
          <a:p>
            <a:fld id="{BEEF8513-A9EE-476A-9A69-D4BAE907BB01}" type="slidenum">
              <a:rPr lang="en-US" altLang="en-US"/>
              <a:pPr/>
              <a:t>16</a:t>
            </a:fld>
            <a:endParaRPr lang="en-US" altLang="en-US"/>
          </a:p>
        </p:txBody>
      </p:sp>
      <p:sp>
        <p:nvSpPr>
          <p:cNvPr id="435204" name="Rectangle 4"/>
          <p:cNvSpPr>
            <a:spLocks noGrp="1" noChangeArrowheads="1"/>
          </p:cNvSpPr>
          <p:nvPr>
            <p:ph type="title"/>
          </p:nvPr>
        </p:nvSpPr>
        <p:spPr>
          <a:noFill/>
          <a:ln/>
        </p:spPr>
        <p:txBody>
          <a:bodyPr/>
          <a:lstStyle/>
          <a:p>
            <a:r>
              <a:rPr lang="en-US" altLang="en-US">
                <a:latin typeface="Arial" panose="020B0604020202020204" pitchFamily="34" charset="0"/>
              </a:rPr>
              <a:t>1.2. Ứng dụng của ĐHMT</a:t>
            </a:r>
          </a:p>
        </p:txBody>
      </p:sp>
      <p:sp>
        <p:nvSpPr>
          <p:cNvPr id="435205" name="Rectangle 5"/>
          <p:cNvSpPr>
            <a:spLocks noGrp="1" noChangeArrowheads="1"/>
          </p:cNvSpPr>
          <p:nvPr>
            <p:ph type="body" idx="1"/>
          </p:nvPr>
        </p:nvSpPr>
        <p:spPr>
          <a:xfrm>
            <a:off x="1373474" y="685799"/>
            <a:ext cx="10018713" cy="3124201"/>
          </a:xfrm>
          <a:noFill/>
          <a:ln/>
        </p:spPr>
        <p:txBody>
          <a:bodyPr/>
          <a:lstStyle/>
          <a:p>
            <a:r>
              <a:rPr lang="en-US" altLang="en-US">
                <a:latin typeface="Arial" panose="020B0604020202020204" pitchFamily="34" charset="0"/>
              </a:rPr>
              <a:t>Giải trí, nghệ thuật</a:t>
            </a:r>
          </a:p>
        </p:txBody>
      </p:sp>
      <p:pic>
        <p:nvPicPr>
          <p:cNvPr id="435206" name="Picture 6" descr="hinh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29794" y="3373582"/>
            <a:ext cx="3095625" cy="30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5207"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69023" y="2992582"/>
            <a:ext cx="5334000" cy="342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390794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5"/>
          <p:cNvSpPr>
            <a:spLocks noGrp="1"/>
          </p:cNvSpPr>
          <p:nvPr>
            <p:ph type="sldNum" sz="quarter" idx="12"/>
          </p:nvPr>
        </p:nvSpPr>
        <p:spPr/>
        <p:txBody>
          <a:bodyPr/>
          <a:lstStyle/>
          <a:p>
            <a:fld id="{FEE2AC19-597B-4E44-A78A-08A5FF3AE6EE}" type="slidenum">
              <a:rPr lang="en-US" altLang="en-US"/>
              <a:pPr/>
              <a:t>17</a:t>
            </a:fld>
            <a:endParaRPr lang="en-US" altLang="en-US"/>
          </a:p>
        </p:txBody>
      </p:sp>
      <p:sp>
        <p:nvSpPr>
          <p:cNvPr id="439300" name="Rectangle 4"/>
          <p:cNvSpPr>
            <a:spLocks noGrp="1" noChangeArrowheads="1"/>
          </p:cNvSpPr>
          <p:nvPr>
            <p:ph type="title"/>
          </p:nvPr>
        </p:nvSpPr>
        <p:spPr>
          <a:noFill/>
          <a:ln/>
        </p:spPr>
        <p:txBody>
          <a:bodyPr/>
          <a:lstStyle/>
          <a:p>
            <a:r>
              <a:rPr lang="en-US" altLang="en-US">
                <a:latin typeface="Arial" panose="020B0604020202020204" pitchFamily="34" charset="0"/>
              </a:rPr>
              <a:t>1.2. Ứng dụng của ĐHMT</a:t>
            </a:r>
          </a:p>
        </p:txBody>
      </p:sp>
      <p:sp>
        <p:nvSpPr>
          <p:cNvPr id="439301" name="Rectangle 5"/>
          <p:cNvSpPr>
            <a:spLocks noGrp="1" noChangeArrowheads="1"/>
          </p:cNvSpPr>
          <p:nvPr>
            <p:ph type="body" idx="1"/>
          </p:nvPr>
        </p:nvSpPr>
        <p:spPr>
          <a:xfrm>
            <a:off x="1567438" y="932582"/>
            <a:ext cx="10018713" cy="3124201"/>
          </a:xfrm>
          <a:noFill/>
          <a:ln/>
        </p:spPr>
        <p:txBody>
          <a:bodyPr/>
          <a:lstStyle/>
          <a:p>
            <a:r>
              <a:rPr lang="en-US" altLang="en-US">
                <a:latin typeface="Arial" panose="020B0604020202020204" pitchFamily="34" charset="0"/>
              </a:rPr>
              <a:t>Giải trí, nghệ thuật</a:t>
            </a:r>
          </a:p>
        </p:txBody>
      </p:sp>
      <p:pic>
        <p:nvPicPr>
          <p:cNvPr id="439304"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3600" y="3193474"/>
            <a:ext cx="4267200" cy="3216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39305"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12639" y="3168074"/>
            <a:ext cx="4114800" cy="324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0864478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0D6C872-8AAE-4E90-9B5B-16E2F047FA9B}" type="slidenum">
              <a:rPr lang="en-US" altLang="en-US"/>
              <a:pPr/>
              <a:t>18</a:t>
            </a:fld>
            <a:endParaRPr lang="en-US" altLang="en-US"/>
          </a:p>
        </p:txBody>
      </p:sp>
      <p:sp>
        <p:nvSpPr>
          <p:cNvPr id="436228" name="Rectangle 4"/>
          <p:cNvSpPr>
            <a:spLocks noGrp="1" noChangeArrowheads="1"/>
          </p:cNvSpPr>
          <p:nvPr>
            <p:ph type="title"/>
          </p:nvPr>
        </p:nvSpPr>
        <p:spPr>
          <a:noFill/>
          <a:ln/>
        </p:spPr>
        <p:txBody>
          <a:bodyPr/>
          <a:lstStyle/>
          <a:p>
            <a:pPr algn="just"/>
            <a:r>
              <a:rPr lang="en-US" altLang="en-US">
                <a:latin typeface="Arial" panose="020B0604020202020204" pitchFamily="34" charset="0"/>
              </a:rPr>
              <a:t>1.2. Ứng dụng của ĐHMT</a:t>
            </a:r>
          </a:p>
        </p:txBody>
      </p:sp>
      <p:sp>
        <p:nvSpPr>
          <p:cNvPr id="436229" name="Rectangle 5"/>
          <p:cNvSpPr>
            <a:spLocks noGrp="1" noChangeArrowheads="1"/>
          </p:cNvSpPr>
          <p:nvPr>
            <p:ph type="body" idx="1"/>
          </p:nvPr>
        </p:nvSpPr>
        <p:spPr>
          <a:noFill/>
          <a:ln/>
        </p:spPr>
        <p:txBody>
          <a:bodyPr>
            <a:normAutofit/>
          </a:bodyPr>
          <a:lstStyle/>
          <a:p>
            <a:pPr algn="just"/>
            <a:r>
              <a:rPr lang="en-US" altLang="en-US" sz="2800">
                <a:latin typeface="Arial" panose="020B0604020202020204" pitchFamily="34" charset="0"/>
              </a:rPr>
              <a:t>Giáo dục đào tạo</a:t>
            </a:r>
          </a:p>
          <a:p>
            <a:pPr lvl="1" algn="just"/>
            <a:r>
              <a:rPr lang="en-US" altLang="en-US" sz="2400">
                <a:latin typeface="Arial" panose="020B0604020202020204" pitchFamily="34" charset="0"/>
              </a:rPr>
              <a:t>Mô phỏng cấu trúc của các vật thể, tiến trình của các phản ứng hóa học, hoạt động của các gói tin trên mạng máy tính, … trong việc hỗ trợ giảng dạy. </a:t>
            </a:r>
          </a:p>
          <a:p>
            <a:pPr lvl="1" algn="just"/>
            <a:r>
              <a:rPr lang="en-US" altLang="en-US" sz="2400">
                <a:latin typeface="Arial" panose="020B0604020202020204" pitchFamily="34" charset="0"/>
              </a:rPr>
              <a:t>Các ứng dụng mô phỏng được dùng để kiểm tra trình độ người lái, huấn luyện phi công, điều khiển giao thông, … </a:t>
            </a:r>
          </a:p>
        </p:txBody>
      </p:sp>
    </p:spTree>
    <p:extLst>
      <p:ext uri="{BB962C8B-B14F-4D97-AF65-F5344CB8AC3E}">
        <p14:creationId xmlns:p14="http://schemas.microsoft.com/office/powerpoint/2010/main" val="145807306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5"/>
          <p:cNvSpPr>
            <a:spLocks noGrp="1"/>
          </p:cNvSpPr>
          <p:nvPr>
            <p:ph type="sldNum" sz="quarter" idx="12"/>
          </p:nvPr>
        </p:nvSpPr>
        <p:spPr/>
        <p:txBody>
          <a:bodyPr/>
          <a:lstStyle/>
          <a:p>
            <a:fld id="{A5F8FB01-C2CD-43AE-8133-65A1C1864FA1}" type="slidenum">
              <a:rPr lang="en-US" altLang="en-US"/>
              <a:pPr/>
              <a:t>19</a:t>
            </a:fld>
            <a:endParaRPr lang="en-US" altLang="en-US"/>
          </a:p>
        </p:txBody>
      </p:sp>
      <p:sp>
        <p:nvSpPr>
          <p:cNvPr id="437252" name="Rectangle 4"/>
          <p:cNvSpPr>
            <a:spLocks noGrp="1" noChangeArrowheads="1"/>
          </p:cNvSpPr>
          <p:nvPr>
            <p:ph type="title"/>
          </p:nvPr>
        </p:nvSpPr>
        <p:spPr>
          <a:noFill/>
          <a:ln/>
        </p:spPr>
        <p:txBody>
          <a:bodyPr/>
          <a:lstStyle/>
          <a:p>
            <a:r>
              <a:rPr lang="en-US" altLang="en-US">
                <a:latin typeface="Arial" panose="020B0604020202020204" pitchFamily="34" charset="0"/>
              </a:rPr>
              <a:t>1.2. Ứng dụng của ĐHMT</a:t>
            </a:r>
          </a:p>
        </p:txBody>
      </p:sp>
      <p:sp>
        <p:nvSpPr>
          <p:cNvPr id="437253" name="Rectangle 5"/>
          <p:cNvSpPr>
            <a:spLocks noGrp="1" noChangeArrowheads="1"/>
          </p:cNvSpPr>
          <p:nvPr>
            <p:ph type="body" idx="1"/>
          </p:nvPr>
        </p:nvSpPr>
        <p:spPr>
          <a:xfrm>
            <a:off x="1484311" y="685800"/>
            <a:ext cx="10018713" cy="3124201"/>
          </a:xfrm>
          <a:noFill/>
          <a:ln/>
        </p:spPr>
        <p:txBody>
          <a:bodyPr/>
          <a:lstStyle/>
          <a:p>
            <a:r>
              <a:rPr lang="en-US" altLang="en-US">
                <a:latin typeface="Arial" panose="020B0604020202020204" pitchFamily="34" charset="0"/>
              </a:rPr>
              <a:t>Giáo dục đào tạo</a:t>
            </a:r>
          </a:p>
        </p:txBody>
      </p:sp>
      <p:pic>
        <p:nvPicPr>
          <p:cNvPr id="437254"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47289" y="2810164"/>
            <a:ext cx="3962400"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37255"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400000">
            <a:off x="6795781" y="2553566"/>
            <a:ext cx="412115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1846813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556162" y="2341706"/>
            <a:ext cx="7252856"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smtClean="0">
                <a:solidFill>
                  <a:schemeClr val="accent1">
                    <a:lumMod val="50000"/>
                  </a:schemeClr>
                </a:solidFill>
                <a:latin typeface="Constantia" panose="02030602050306030303" pitchFamily="18" charset="0"/>
              </a:rPr>
              <a:t>CHƯƠNG I. TỔNG QUAN VỀ KỸ THUẬT ĐỒ HỌA</a:t>
            </a:r>
            <a:endParaRPr lang="en-US" b="1">
              <a:solidFill>
                <a:schemeClr val="accent1">
                  <a:lumMod val="50000"/>
                </a:schemeClr>
              </a:solidFill>
              <a:latin typeface="Constantia" panose="02030602050306030303" pitchFamily="18" charset="0"/>
            </a:endParaRPr>
          </a:p>
        </p:txBody>
      </p:sp>
    </p:spTree>
    <p:extLst>
      <p:ext uri="{BB962C8B-B14F-4D97-AF65-F5344CB8AC3E}">
        <p14:creationId xmlns:p14="http://schemas.microsoft.com/office/powerpoint/2010/main" val="27444945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5"/>
          <p:cNvSpPr>
            <a:spLocks noGrp="1"/>
          </p:cNvSpPr>
          <p:nvPr>
            <p:ph type="sldNum" sz="quarter" idx="12"/>
          </p:nvPr>
        </p:nvSpPr>
        <p:spPr/>
        <p:txBody>
          <a:bodyPr/>
          <a:lstStyle/>
          <a:p>
            <a:fld id="{C4A33964-63B9-4918-BF6F-ACDB6B8C249F}" type="slidenum">
              <a:rPr lang="en-US" altLang="en-US"/>
              <a:pPr/>
              <a:t>20</a:t>
            </a:fld>
            <a:endParaRPr lang="en-US" altLang="en-US"/>
          </a:p>
        </p:txBody>
      </p:sp>
      <p:sp>
        <p:nvSpPr>
          <p:cNvPr id="438276" name="Rectangle 4"/>
          <p:cNvSpPr>
            <a:spLocks noGrp="1" noChangeArrowheads="1"/>
          </p:cNvSpPr>
          <p:nvPr>
            <p:ph type="title"/>
          </p:nvPr>
        </p:nvSpPr>
        <p:spPr>
          <a:noFill/>
          <a:ln/>
        </p:spPr>
        <p:txBody>
          <a:bodyPr/>
          <a:lstStyle/>
          <a:p>
            <a:r>
              <a:rPr lang="en-US" altLang="en-US">
                <a:latin typeface="Arial" panose="020B0604020202020204" pitchFamily="34" charset="0"/>
              </a:rPr>
              <a:t>1.2. Ứng dụng của ĐHMT</a:t>
            </a:r>
          </a:p>
        </p:txBody>
      </p:sp>
      <p:sp>
        <p:nvSpPr>
          <p:cNvPr id="438277" name="Rectangle 5"/>
          <p:cNvSpPr>
            <a:spLocks noGrp="1" noChangeArrowheads="1"/>
          </p:cNvSpPr>
          <p:nvPr>
            <p:ph type="body" idx="1"/>
          </p:nvPr>
        </p:nvSpPr>
        <p:spPr>
          <a:xfrm>
            <a:off x="1484310" y="685800"/>
            <a:ext cx="10018713" cy="3124201"/>
          </a:xfrm>
          <a:noFill/>
          <a:ln/>
        </p:spPr>
        <p:txBody>
          <a:bodyPr/>
          <a:lstStyle/>
          <a:p>
            <a:r>
              <a:rPr lang="en-US" altLang="en-US">
                <a:latin typeface="Arial" panose="020B0604020202020204" pitchFamily="34" charset="0"/>
              </a:rPr>
              <a:t>Giáo dục đào tạo</a:t>
            </a:r>
          </a:p>
        </p:txBody>
      </p:sp>
      <p:pic>
        <p:nvPicPr>
          <p:cNvPr id="438281" name="Picture 9" descr="educa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09655" y="2540000"/>
            <a:ext cx="5502275" cy="40973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274009714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5"/>
          <p:cNvSpPr>
            <a:spLocks noGrp="1"/>
          </p:cNvSpPr>
          <p:nvPr>
            <p:ph type="sldNum" sz="quarter" idx="12"/>
          </p:nvPr>
        </p:nvSpPr>
        <p:spPr/>
        <p:txBody>
          <a:bodyPr/>
          <a:lstStyle/>
          <a:p>
            <a:fld id="{C910B44B-60B0-498B-9BA2-21F02F343E9A}" type="slidenum">
              <a:rPr lang="en-US" altLang="en-US"/>
              <a:pPr/>
              <a:t>21</a:t>
            </a:fld>
            <a:endParaRPr lang="en-US" altLang="en-US"/>
          </a:p>
        </p:txBody>
      </p:sp>
      <p:sp>
        <p:nvSpPr>
          <p:cNvPr id="498692" name="Rectangle 4"/>
          <p:cNvSpPr>
            <a:spLocks noGrp="1" noChangeArrowheads="1"/>
          </p:cNvSpPr>
          <p:nvPr>
            <p:ph type="title"/>
          </p:nvPr>
        </p:nvSpPr>
        <p:spPr>
          <a:noFill/>
          <a:ln/>
        </p:spPr>
        <p:txBody>
          <a:bodyPr/>
          <a:lstStyle/>
          <a:p>
            <a:r>
              <a:rPr lang="en-US" altLang="en-US">
                <a:latin typeface="Arial" panose="020B0604020202020204" pitchFamily="34" charset="0"/>
              </a:rPr>
              <a:t>1.2. Ứng dụng của ĐHMT</a:t>
            </a:r>
          </a:p>
        </p:txBody>
      </p:sp>
      <p:sp>
        <p:nvSpPr>
          <p:cNvPr id="498693" name="Rectangle 5"/>
          <p:cNvSpPr>
            <a:spLocks noGrp="1" noChangeArrowheads="1"/>
          </p:cNvSpPr>
          <p:nvPr>
            <p:ph type="body" idx="1"/>
          </p:nvPr>
        </p:nvSpPr>
        <p:spPr>
          <a:xfrm>
            <a:off x="1484311" y="876298"/>
            <a:ext cx="10018713" cy="3124201"/>
          </a:xfrm>
          <a:noFill/>
          <a:ln/>
        </p:spPr>
        <p:txBody>
          <a:bodyPr/>
          <a:lstStyle/>
          <a:p>
            <a:r>
              <a:rPr lang="en-US" altLang="en-US">
                <a:latin typeface="Arial" panose="020B0604020202020204" pitchFamily="34" charset="0"/>
              </a:rPr>
              <a:t>Giáo dục đào tạo</a:t>
            </a:r>
          </a:p>
        </p:txBody>
      </p:sp>
      <p:pic>
        <p:nvPicPr>
          <p:cNvPr id="498694" name="Picture 6" descr="hinh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7400" y="2900219"/>
            <a:ext cx="4800600" cy="3605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8695"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31090" y="2900219"/>
            <a:ext cx="3581400" cy="3567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8891491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F43BE8E2-B972-408B-A71E-E246234C6A64}" type="slidenum">
              <a:rPr lang="en-US" altLang="en-US"/>
              <a:pPr/>
              <a:t>22</a:t>
            </a:fld>
            <a:endParaRPr lang="en-US" altLang="en-US"/>
          </a:p>
        </p:txBody>
      </p:sp>
      <p:sp>
        <p:nvSpPr>
          <p:cNvPr id="440324" name="Rectangle 4"/>
          <p:cNvSpPr>
            <a:spLocks noGrp="1" noChangeArrowheads="1"/>
          </p:cNvSpPr>
          <p:nvPr>
            <p:ph type="title"/>
          </p:nvPr>
        </p:nvSpPr>
        <p:spPr>
          <a:noFill/>
          <a:ln/>
        </p:spPr>
        <p:txBody>
          <a:bodyPr/>
          <a:lstStyle/>
          <a:p>
            <a:r>
              <a:rPr lang="en-US" altLang="en-US">
                <a:latin typeface="Arial" panose="020B0604020202020204" pitchFamily="34" charset="0"/>
              </a:rPr>
              <a:t>1.2. Ứng dụng của ĐHMT</a:t>
            </a:r>
          </a:p>
        </p:txBody>
      </p:sp>
      <p:sp>
        <p:nvSpPr>
          <p:cNvPr id="440325" name="Rectangle 5"/>
          <p:cNvSpPr>
            <a:spLocks noGrp="1" noChangeArrowheads="1"/>
          </p:cNvSpPr>
          <p:nvPr>
            <p:ph type="body" idx="1"/>
          </p:nvPr>
        </p:nvSpPr>
        <p:spPr>
          <a:xfrm>
            <a:off x="1484310" y="2438399"/>
            <a:ext cx="10018713" cy="3124201"/>
          </a:xfrm>
          <a:noFill/>
          <a:ln/>
        </p:spPr>
        <p:txBody>
          <a:bodyPr>
            <a:normAutofit/>
          </a:bodyPr>
          <a:lstStyle/>
          <a:p>
            <a:pPr algn="just"/>
            <a:r>
              <a:rPr lang="en-US" altLang="en-US" sz="2800">
                <a:latin typeface="Arial" panose="020B0604020202020204" pitchFamily="34" charset="0"/>
              </a:rPr>
              <a:t>Giao tiếp giữa người dùng và máy tính</a:t>
            </a:r>
          </a:p>
          <a:p>
            <a:pPr lvl="1" algn="just"/>
            <a:r>
              <a:rPr lang="en-US" altLang="en-US" sz="2400"/>
              <a:t>Người dùng làm việc thông qua các biểu tượng mô tả chức năng đó </a:t>
            </a:r>
          </a:p>
          <a:p>
            <a:pPr lvl="1" algn="just"/>
            <a:r>
              <a:rPr lang="en-US" altLang="en-US" sz="2400"/>
              <a:t>Không gian biểu tượng chiếm dụng ít hơn nhiều so với dùng văn bản </a:t>
            </a:r>
          </a:p>
          <a:p>
            <a:pPr lvl="1" algn="just"/>
            <a:r>
              <a:rPr lang="en-US" altLang="en-US" sz="2400"/>
              <a:t>Người dùng không gặp trở ngại về mặt ngôn ngữ. </a:t>
            </a:r>
          </a:p>
          <a:p>
            <a:pPr lvl="1" algn="just"/>
            <a:r>
              <a:rPr lang="en-US" altLang="en-US" sz="2400"/>
              <a:t>Người dùng làm việc dễ dàng với nhiều cửa sổ với nhiều dạng tài liệu khác nhau cùng một lúc </a:t>
            </a:r>
          </a:p>
        </p:txBody>
      </p:sp>
    </p:spTree>
    <p:extLst>
      <p:ext uri="{BB962C8B-B14F-4D97-AF65-F5344CB8AC3E}">
        <p14:creationId xmlns:p14="http://schemas.microsoft.com/office/powerpoint/2010/main" val="84825687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5"/>
          <p:cNvSpPr>
            <a:spLocks noGrp="1"/>
          </p:cNvSpPr>
          <p:nvPr>
            <p:ph type="sldNum" sz="quarter" idx="12"/>
          </p:nvPr>
        </p:nvSpPr>
        <p:spPr/>
        <p:txBody>
          <a:bodyPr/>
          <a:lstStyle/>
          <a:p>
            <a:fld id="{5484F66E-42D1-4C0D-A762-A1ADE27A44CF}" type="slidenum">
              <a:rPr lang="en-US" altLang="en-US"/>
              <a:pPr/>
              <a:t>23</a:t>
            </a:fld>
            <a:endParaRPr lang="en-US" altLang="en-US"/>
          </a:p>
        </p:txBody>
      </p:sp>
      <p:sp>
        <p:nvSpPr>
          <p:cNvPr id="441348" name="Rectangle 4"/>
          <p:cNvSpPr>
            <a:spLocks noGrp="1" noChangeArrowheads="1"/>
          </p:cNvSpPr>
          <p:nvPr>
            <p:ph type="title"/>
          </p:nvPr>
        </p:nvSpPr>
        <p:spPr>
          <a:noFill/>
          <a:ln/>
        </p:spPr>
        <p:txBody>
          <a:bodyPr/>
          <a:lstStyle/>
          <a:p>
            <a:r>
              <a:rPr lang="en-US" altLang="en-US">
                <a:latin typeface="Arial" panose="020B0604020202020204" pitchFamily="34" charset="0"/>
              </a:rPr>
              <a:t>1.2. Ứng dụng của ĐHMT</a:t>
            </a:r>
          </a:p>
        </p:txBody>
      </p:sp>
      <p:sp>
        <p:nvSpPr>
          <p:cNvPr id="441349" name="Rectangle 5"/>
          <p:cNvSpPr>
            <a:spLocks noGrp="1" noChangeArrowheads="1"/>
          </p:cNvSpPr>
          <p:nvPr>
            <p:ph type="body" idx="1"/>
          </p:nvPr>
        </p:nvSpPr>
        <p:spPr>
          <a:xfrm>
            <a:off x="1484310" y="1028563"/>
            <a:ext cx="10018713" cy="3124201"/>
          </a:xfrm>
          <a:noFill/>
          <a:ln/>
        </p:spPr>
        <p:txBody>
          <a:bodyPr/>
          <a:lstStyle/>
          <a:p>
            <a:r>
              <a:rPr lang="en-US" altLang="en-US">
                <a:latin typeface="Arial" panose="020B0604020202020204" pitchFamily="34" charset="0"/>
              </a:rPr>
              <a:t>Giao tiếp giữa người dùng và máy tính</a:t>
            </a:r>
          </a:p>
          <a:p>
            <a:pPr lvl="1"/>
            <a:endParaRPr lang="en-US" altLang="en-US" sz="2800">
              <a:latin typeface="Arial" panose="020B0604020202020204" pitchFamily="34" charset="0"/>
            </a:endParaRPr>
          </a:p>
        </p:txBody>
      </p:sp>
      <p:pic>
        <p:nvPicPr>
          <p:cNvPr id="2" name="Picture 1"/>
          <p:cNvPicPr>
            <a:picLocks noChangeAspect="1"/>
          </p:cNvPicPr>
          <p:nvPr/>
        </p:nvPicPr>
        <p:blipFill rotWithShape="1">
          <a:blip r:embed="rId2"/>
          <a:srcRect r="29055"/>
          <a:stretch/>
        </p:blipFill>
        <p:spPr>
          <a:xfrm>
            <a:off x="1840437" y="3032360"/>
            <a:ext cx="9111419" cy="1463167"/>
          </a:xfrm>
          <a:prstGeom prst="rect">
            <a:avLst/>
          </a:prstGeom>
        </p:spPr>
      </p:pic>
    </p:spTree>
    <p:extLst>
      <p:ext uri="{BB962C8B-B14F-4D97-AF65-F5344CB8AC3E}">
        <p14:creationId xmlns:p14="http://schemas.microsoft.com/office/powerpoint/2010/main" val="136862790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5"/>
          <p:cNvSpPr>
            <a:spLocks noGrp="1"/>
          </p:cNvSpPr>
          <p:nvPr>
            <p:ph type="sldNum" sz="quarter" idx="12"/>
          </p:nvPr>
        </p:nvSpPr>
        <p:spPr/>
        <p:txBody>
          <a:bodyPr/>
          <a:lstStyle/>
          <a:p>
            <a:fld id="{2AE28D71-82C6-4899-974E-EE0A5C29029A}" type="slidenum">
              <a:rPr lang="en-US" altLang="en-US"/>
              <a:pPr/>
              <a:t>24</a:t>
            </a:fld>
            <a:endParaRPr lang="en-US" altLang="en-US"/>
          </a:p>
        </p:txBody>
      </p:sp>
      <p:sp>
        <p:nvSpPr>
          <p:cNvPr id="443396" name="Rectangle 4"/>
          <p:cNvSpPr>
            <a:spLocks noGrp="1" noChangeArrowheads="1"/>
          </p:cNvSpPr>
          <p:nvPr>
            <p:ph type="title"/>
          </p:nvPr>
        </p:nvSpPr>
        <p:spPr>
          <a:noFill/>
          <a:ln/>
        </p:spPr>
        <p:txBody>
          <a:bodyPr/>
          <a:lstStyle/>
          <a:p>
            <a:r>
              <a:rPr lang="en-US" altLang="en-US">
                <a:latin typeface="Arial" panose="020B0604020202020204" pitchFamily="34" charset="0"/>
              </a:rPr>
              <a:t>1.2. Ứng dụng của ĐHMT</a:t>
            </a:r>
          </a:p>
        </p:txBody>
      </p:sp>
      <p:sp>
        <p:nvSpPr>
          <p:cNvPr id="443397" name="Rectangle 5"/>
          <p:cNvSpPr>
            <a:spLocks noGrp="1" noChangeArrowheads="1"/>
          </p:cNvSpPr>
          <p:nvPr>
            <p:ph type="body" idx="1"/>
          </p:nvPr>
        </p:nvSpPr>
        <p:spPr>
          <a:noFill/>
          <a:ln/>
        </p:spPr>
        <p:txBody>
          <a:bodyPr/>
          <a:lstStyle/>
          <a:p>
            <a:r>
              <a:rPr lang="en-US" altLang="en-US">
                <a:latin typeface="Arial" panose="020B0604020202020204" pitchFamily="34" charset="0"/>
              </a:rPr>
              <a:t>Bản đồ</a:t>
            </a:r>
          </a:p>
          <a:p>
            <a:pPr lvl="1"/>
            <a:endParaRPr lang="en-US" altLang="en-US" sz="2800">
              <a:latin typeface="Arial" panose="020B0604020202020204" pitchFamily="34" charset="0"/>
            </a:endParaRPr>
          </a:p>
        </p:txBody>
      </p:sp>
      <p:pic>
        <p:nvPicPr>
          <p:cNvPr id="443400" name="Picture 8" descr="cypru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13200" y="2666999"/>
            <a:ext cx="5943600" cy="39639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56218150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3D8EE20-03DC-49AA-A234-2993BAB506E7}" type="slidenum">
              <a:rPr lang="en-US" altLang="en-US"/>
              <a:pPr/>
              <a:t>25</a:t>
            </a:fld>
            <a:endParaRPr lang="en-US" altLang="en-US"/>
          </a:p>
        </p:txBody>
      </p:sp>
      <p:sp>
        <p:nvSpPr>
          <p:cNvPr id="444420" name="Rectangle 4"/>
          <p:cNvSpPr>
            <a:spLocks noGrp="1" noChangeArrowheads="1"/>
          </p:cNvSpPr>
          <p:nvPr>
            <p:ph type="title"/>
          </p:nvPr>
        </p:nvSpPr>
        <p:spPr>
          <a:noFill/>
          <a:ln/>
        </p:spPr>
        <p:txBody>
          <a:bodyPr/>
          <a:lstStyle/>
          <a:p>
            <a:r>
              <a:rPr lang="en-US" altLang="en-US">
                <a:latin typeface="Arial" panose="020B0604020202020204" pitchFamily="34" charset="0"/>
              </a:rPr>
              <a:t>1.2. Ứng dụng của ĐHMT</a:t>
            </a:r>
          </a:p>
        </p:txBody>
      </p:sp>
      <p:sp>
        <p:nvSpPr>
          <p:cNvPr id="444421" name="Rectangle 5"/>
          <p:cNvSpPr>
            <a:spLocks noGrp="1" noChangeArrowheads="1"/>
          </p:cNvSpPr>
          <p:nvPr>
            <p:ph type="body" idx="1"/>
          </p:nvPr>
        </p:nvSpPr>
        <p:spPr>
          <a:xfrm>
            <a:off x="1484311" y="1336962"/>
            <a:ext cx="10018713" cy="3124201"/>
          </a:xfrm>
          <a:noFill/>
          <a:ln/>
        </p:spPr>
        <p:txBody>
          <a:bodyPr/>
          <a:lstStyle/>
          <a:p>
            <a:r>
              <a:rPr lang="en-US" altLang="en-US">
                <a:latin typeface="Arial" panose="020B0604020202020204" pitchFamily="34" charset="0"/>
              </a:rPr>
              <a:t>Điều khiển các quá trình </a:t>
            </a:r>
            <a:r>
              <a:rPr lang="en-US" altLang="en-US" smtClean="0">
                <a:latin typeface="Arial" panose="020B0604020202020204" pitchFamily="34" charset="0"/>
              </a:rPr>
              <a:t>tự động hóa</a:t>
            </a:r>
            <a:endParaRPr lang="en-US" altLang="en-US">
              <a:latin typeface="Arial" panose="020B0604020202020204" pitchFamily="34" charset="0"/>
            </a:endParaRPr>
          </a:p>
          <a:p>
            <a:pPr lvl="1"/>
            <a:endParaRPr lang="en-US" altLang="en-US" sz="2800">
              <a:latin typeface="Arial" panose="020B0604020202020204" pitchFamily="34"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53163" y="2832091"/>
            <a:ext cx="6068291" cy="3887363"/>
          </a:xfrm>
          <a:prstGeom prst="rect">
            <a:avLst/>
          </a:prstGeom>
        </p:spPr>
      </p:pic>
    </p:spTree>
    <p:extLst>
      <p:ext uri="{BB962C8B-B14F-4D97-AF65-F5344CB8AC3E}">
        <p14:creationId xmlns:p14="http://schemas.microsoft.com/office/powerpoint/2010/main" val="273809905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5"/>
          <p:cNvSpPr>
            <a:spLocks noGrp="1"/>
          </p:cNvSpPr>
          <p:nvPr>
            <p:ph type="sldNum" sz="quarter" idx="12"/>
          </p:nvPr>
        </p:nvSpPr>
        <p:spPr/>
        <p:txBody>
          <a:bodyPr/>
          <a:lstStyle/>
          <a:p>
            <a:fld id="{F61EB05A-E4DA-44ED-B1C2-99361AF70D12}" type="slidenum">
              <a:rPr lang="en-US" altLang="en-US"/>
              <a:pPr/>
              <a:t>26</a:t>
            </a:fld>
            <a:endParaRPr lang="en-US" altLang="en-US"/>
          </a:p>
        </p:txBody>
      </p:sp>
      <p:sp>
        <p:nvSpPr>
          <p:cNvPr id="500740" name="Rectangle 4"/>
          <p:cNvSpPr>
            <a:spLocks noGrp="1" noChangeArrowheads="1"/>
          </p:cNvSpPr>
          <p:nvPr>
            <p:ph type="title"/>
          </p:nvPr>
        </p:nvSpPr>
        <p:spPr>
          <a:noFill/>
          <a:ln/>
        </p:spPr>
        <p:txBody>
          <a:bodyPr/>
          <a:lstStyle/>
          <a:p>
            <a:r>
              <a:rPr lang="en-US" altLang="en-US">
                <a:latin typeface="Arial" panose="020B0604020202020204" pitchFamily="34" charset="0"/>
              </a:rPr>
              <a:t>1.2. Ứng dụng của ĐHMT</a:t>
            </a:r>
          </a:p>
        </p:txBody>
      </p:sp>
      <p:sp>
        <p:nvSpPr>
          <p:cNvPr id="500741" name="Rectangle 5"/>
          <p:cNvSpPr>
            <a:spLocks noGrp="1" noChangeArrowheads="1"/>
          </p:cNvSpPr>
          <p:nvPr>
            <p:ph type="body" idx="1"/>
          </p:nvPr>
        </p:nvSpPr>
        <p:spPr>
          <a:noFill/>
          <a:ln/>
        </p:spPr>
        <p:txBody>
          <a:bodyPr/>
          <a:lstStyle/>
          <a:p>
            <a:r>
              <a:rPr lang="en-US" altLang="en-US">
                <a:latin typeface="Arial" panose="020B0604020202020204" pitchFamily="34" charset="0"/>
              </a:rPr>
              <a:t>Y tế</a:t>
            </a:r>
          </a:p>
          <a:p>
            <a:pPr lvl="1"/>
            <a:endParaRPr lang="en-US" altLang="en-US" sz="2800">
              <a:latin typeface="Arial" panose="020B0604020202020204" pitchFamily="34" charset="0"/>
            </a:endParaRPr>
          </a:p>
        </p:txBody>
      </p:sp>
      <p:pic>
        <p:nvPicPr>
          <p:cNvPr id="500742"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62400" y="2209801"/>
            <a:ext cx="4267200" cy="3890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164627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6A94825-9627-49E7-A382-32D9190B8624}" type="slidenum">
              <a:rPr lang="en-US" altLang="en-US"/>
              <a:pPr/>
              <a:t>27</a:t>
            </a:fld>
            <a:endParaRPr lang="en-US" altLang="en-US"/>
          </a:p>
        </p:txBody>
      </p:sp>
      <p:sp>
        <p:nvSpPr>
          <p:cNvPr id="448516" name="Rectangle 4"/>
          <p:cNvSpPr>
            <a:spLocks noGrp="1" noChangeArrowheads="1"/>
          </p:cNvSpPr>
          <p:nvPr>
            <p:ph type="title"/>
          </p:nvPr>
        </p:nvSpPr>
        <p:spPr>
          <a:noFill/>
          <a:ln/>
        </p:spPr>
        <p:txBody>
          <a:bodyPr/>
          <a:lstStyle/>
          <a:p>
            <a:r>
              <a:rPr lang="en-US" altLang="en-US">
                <a:latin typeface="Arial" panose="020B0604020202020204" pitchFamily="34" charset="0"/>
              </a:rPr>
              <a:t>1.3. Tổng quan một hệ đồ họa</a:t>
            </a:r>
          </a:p>
        </p:txBody>
      </p:sp>
      <p:sp>
        <p:nvSpPr>
          <p:cNvPr id="448517" name="Rectangle 5"/>
          <p:cNvSpPr>
            <a:spLocks noGrp="1" noChangeArrowheads="1"/>
          </p:cNvSpPr>
          <p:nvPr>
            <p:ph type="body" idx="1"/>
          </p:nvPr>
        </p:nvSpPr>
        <p:spPr>
          <a:ln/>
        </p:spPr>
        <p:txBody>
          <a:bodyPr/>
          <a:lstStyle/>
          <a:p>
            <a:pPr lvl="1"/>
            <a:endParaRPr lang="en-US" altLang="en-US" sz="2800">
              <a:latin typeface="Arial" panose="020B0604020202020204" pitchFamily="34" charset="0"/>
            </a:endParaRPr>
          </a:p>
        </p:txBody>
      </p:sp>
    </p:spTree>
    <p:extLst>
      <p:ext uri="{BB962C8B-B14F-4D97-AF65-F5344CB8AC3E}">
        <p14:creationId xmlns:p14="http://schemas.microsoft.com/office/powerpoint/2010/main" val="248438001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EDC80F18-A3D0-482B-BA52-409C9FF676E0}" type="slidenum">
              <a:rPr lang="en-US" altLang="en-US"/>
              <a:pPr/>
              <a:t>28</a:t>
            </a:fld>
            <a:endParaRPr lang="en-US" altLang="en-US"/>
          </a:p>
        </p:txBody>
      </p:sp>
      <p:sp>
        <p:nvSpPr>
          <p:cNvPr id="449540" name="Rectangle 4"/>
          <p:cNvSpPr>
            <a:spLocks noGrp="1" noChangeArrowheads="1"/>
          </p:cNvSpPr>
          <p:nvPr>
            <p:ph type="title"/>
          </p:nvPr>
        </p:nvSpPr>
        <p:spPr>
          <a:noFill/>
          <a:ln/>
        </p:spPr>
        <p:txBody>
          <a:bodyPr/>
          <a:lstStyle/>
          <a:p>
            <a:r>
              <a:rPr lang="en-US" altLang="en-US">
                <a:latin typeface="Arial" panose="020B0604020202020204" pitchFamily="34" charset="0"/>
              </a:rPr>
              <a:t>1.3.1. Phần cứng đồ họa</a:t>
            </a:r>
          </a:p>
        </p:txBody>
      </p:sp>
      <p:sp>
        <p:nvSpPr>
          <p:cNvPr id="449541" name="Rectangle 5"/>
          <p:cNvSpPr>
            <a:spLocks noGrp="1" noChangeArrowheads="1"/>
          </p:cNvSpPr>
          <p:nvPr>
            <p:ph type="body" idx="1"/>
          </p:nvPr>
        </p:nvSpPr>
        <p:spPr>
          <a:xfrm>
            <a:off x="1981200" y="1600200"/>
            <a:ext cx="8229600" cy="4572000"/>
          </a:xfrm>
          <a:noFill/>
          <a:ln/>
        </p:spPr>
        <p:txBody>
          <a:bodyPr/>
          <a:lstStyle/>
          <a:p>
            <a:pPr lvl="1" algn="just"/>
            <a:r>
              <a:rPr lang="en-US" altLang="en-US" sz="2800">
                <a:latin typeface="Arial" panose="020B0604020202020204" pitchFamily="34" charset="0"/>
              </a:rPr>
              <a:t>Các thành phần</a:t>
            </a:r>
          </a:p>
          <a:p>
            <a:pPr lvl="2" algn="just"/>
            <a:r>
              <a:rPr lang="en-US" altLang="en-US" sz="2400">
                <a:latin typeface="Arial" panose="020B0604020202020204" pitchFamily="34" charset="0"/>
              </a:rPr>
              <a:t>CPU: Thực hiện các chương trình ứng dụng.</a:t>
            </a:r>
          </a:p>
          <a:p>
            <a:pPr lvl="2" algn="just"/>
            <a:r>
              <a:rPr lang="en-US" altLang="en-US" sz="2400">
                <a:latin typeface="Arial" panose="020B0604020202020204" pitchFamily="34" charset="0"/>
              </a:rPr>
              <a:t>Bộ xử lý hiển thị (Display Processor): Thực hiện công việc hiển thị dữ liệu đồ hoạ.</a:t>
            </a:r>
          </a:p>
          <a:p>
            <a:pPr lvl="2" algn="just"/>
            <a:r>
              <a:rPr lang="en-US" altLang="en-US" sz="2400">
                <a:latin typeface="Arial" panose="020B0604020202020204" pitchFamily="34" charset="0"/>
              </a:rPr>
              <a:t>Bộ nhớ hệ thống (System Memory): Chứa các chương trình và dữ liệu đang thực hiện.</a:t>
            </a:r>
          </a:p>
          <a:p>
            <a:pPr lvl="2" algn="just"/>
            <a:r>
              <a:rPr lang="en-US" altLang="en-US" sz="2400">
                <a:latin typeface="Arial" panose="020B0604020202020204" pitchFamily="34" charset="0"/>
              </a:rPr>
              <a:t>Gói phần mềm đồ hoạ (Graphics Package): Cung cấp các hàm đồ hoạ cho chương trình ứngdụng</a:t>
            </a:r>
          </a:p>
        </p:txBody>
      </p:sp>
    </p:spTree>
    <p:extLst>
      <p:ext uri="{BB962C8B-B14F-4D97-AF65-F5344CB8AC3E}">
        <p14:creationId xmlns:p14="http://schemas.microsoft.com/office/powerpoint/2010/main" val="315552147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E5C2E385-BDEF-4095-B6FB-2EFB196F0CBB}" type="slidenum">
              <a:rPr lang="en-US" altLang="en-US"/>
              <a:pPr/>
              <a:t>29</a:t>
            </a:fld>
            <a:endParaRPr lang="en-US" altLang="en-US"/>
          </a:p>
        </p:txBody>
      </p:sp>
      <p:sp>
        <p:nvSpPr>
          <p:cNvPr id="456708" name="Rectangle 4"/>
          <p:cNvSpPr>
            <a:spLocks noGrp="1" noChangeArrowheads="1"/>
          </p:cNvSpPr>
          <p:nvPr>
            <p:ph type="title"/>
          </p:nvPr>
        </p:nvSpPr>
        <p:spPr>
          <a:noFill/>
          <a:ln/>
        </p:spPr>
        <p:txBody>
          <a:bodyPr/>
          <a:lstStyle/>
          <a:p>
            <a:pPr algn="just"/>
            <a:r>
              <a:rPr lang="en-US" altLang="en-US">
                <a:latin typeface="Arial" panose="020B0604020202020204" pitchFamily="34" charset="0"/>
              </a:rPr>
              <a:t>1.3.1. Phần cứng đồ họa</a:t>
            </a:r>
          </a:p>
        </p:txBody>
      </p:sp>
      <p:sp>
        <p:nvSpPr>
          <p:cNvPr id="456709" name="Rectangle 5"/>
          <p:cNvSpPr>
            <a:spLocks noGrp="1" noChangeArrowheads="1"/>
          </p:cNvSpPr>
          <p:nvPr>
            <p:ph type="body" idx="1"/>
          </p:nvPr>
        </p:nvSpPr>
        <p:spPr>
          <a:xfrm>
            <a:off x="1981200" y="1600200"/>
            <a:ext cx="8229600" cy="5029200"/>
          </a:xfrm>
          <a:noFill/>
          <a:ln/>
        </p:spPr>
        <p:txBody>
          <a:bodyPr/>
          <a:lstStyle/>
          <a:p>
            <a:pPr lvl="1" algn="just"/>
            <a:r>
              <a:rPr lang="en-US" altLang="en-US" sz="2800">
                <a:latin typeface="Arial" panose="020B0604020202020204" pitchFamily="34" charset="0"/>
              </a:rPr>
              <a:t>Các thành phần</a:t>
            </a:r>
          </a:p>
          <a:p>
            <a:pPr lvl="2" algn="just"/>
            <a:r>
              <a:rPr lang="en-US" altLang="en-US" sz="2400">
                <a:latin typeface="Arial" panose="020B0604020202020204" pitchFamily="34" charset="0"/>
              </a:rPr>
              <a:t>Phần mềm ứng dụng (Application Program): Phần mềm đồ hoạ ứng dụng.</a:t>
            </a:r>
          </a:p>
          <a:p>
            <a:pPr lvl="2" algn="just"/>
            <a:r>
              <a:rPr lang="en-US" altLang="en-US" sz="2400">
                <a:latin typeface="Arial" panose="020B0604020202020204" pitchFamily="34" charset="0"/>
              </a:rPr>
              <a:t>Bộ đệm ( Frame buffer): Chứa các hình ảnh hiển thị.</a:t>
            </a:r>
          </a:p>
          <a:p>
            <a:pPr lvl="2" algn="just"/>
            <a:r>
              <a:rPr lang="en-US" altLang="en-US" sz="2400">
                <a:latin typeface="Arial" panose="020B0604020202020204" pitchFamily="34" charset="0"/>
              </a:rPr>
              <a:t>Bộ điều khiển màn hình (Video Controller): </a:t>
            </a:r>
            <a:r>
              <a:rPr lang="en-US" altLang="en-US">
                <a:latin typeface="Arial" panose="020B0604020202020204" pitchFamily="34" charset="0"/>
              </a:rPr>
              <a:t>Đ</a:t>
            </a:r>
            <a:r>
              <a:rPr lang="en-US" altLang="en-US" sz="2400">
                <a:latin typeface="Arial" panose="020B0604020202020204" pitchFamily="34" charset="0"/>
              </a:rPr>
              <a:t>iều khiển màn hình, chuyển dữ liệu dạng số ở frame buffer thành các điểm sáng trên màn hình.</a:t>
            </a:r>
          </a:p>
        </p:txBody>
      </p:sp>
    </p:spTree>
    <p:extLst>
      <p:ext uri="{BB962C8B-B14F-4D97-AF65-F5344CB8AC3E}">
        <p14:creationId xmlns:p14="http://schemas.microsoft.com/office/powerpoint/2010/main" val="152498571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4F5029C-4EB3-43BE-A230-28A01A6726C8}" type="slidenum">
              <a:rPr lang="en-US" altLang="en-US"/>
              <a:pPr/>
              <a:t>3</a:t>
            </a:fld>
            <a:endParaRPr lang="en-US" altLang="en-US"/>
          </a:p>
        </p:txBody>
      </p:sp>
      <p:sp>
        <p:nvSpPr>
          <p:cNvPr id="424962" name="Rectangle 2"/>
          <p:cNvSpPr>
            <a:spLocks noGrp="1" noChangeArrowheads="1"/>
          </p:cNvSpPr>
          <p:nvPr>
            <p:ph type="title"/>
          </p:nvPr>
        </p:nvSpPr>
        <p:spPr/>
        <p:txBody>
          <a:bodyPr/>
          <a:lstStyle/>
          <a:p>
            <a:r>
              <a:rPr lang="en-US" altLang="en-US">
                <a:latin typeface="Arial" panose="020B0604020202020204" pitchFamily="34" charset="0"/>
              </a:rPr>
              <a:t>1.1 Khái niệm Đồ họa máy tính</a:t>
            </a:r>
          </a:p>
        </p:txBody>
      </p:sp>
      <p:sp>
        <p:nvSpPr>
          <p:cNvPr id="424963" name="Rectangle 3"/>
          <p:cNvSpPr>
            <a:spLocks noGrp="1" noChangeArrowheads="1"/>
          </p:cNvSpPr>
          <p:nvPr>
            <p:ph type="body" idx="1"/>
          </p:nvPr>
        </p:nvSpPr>
        <p:spPr/>
        <p:txBody>
          <a:bodyPr/>
          <a:lstStyle/>
          <a:p>
            <a:pPr algn="just"/>
            <a:r>
              <a:rPr lang="en-US" altLang="en-US">
                <a:latin typeface="Arial" panose="020B0604020202020204" pitchFamily="34" charset="0"/>
              </a:rPr>
              <a:t>Đồ họa máy tính là tất cả những gì liên quan đến việc sử dụng máy tính để phát sinh ra hình ảnh. Gồm : tạo, lưu trữ, thao tác trên các mô hình (các mô tả hình học của đối tượng) và các ảnh. </a:t>
            </a:r>
          </a:p>
          <a:p>
            <a:pPr lvl="1" algn="just"/>
            <a:endParaRPr lang="en-US" altLang="en-US" sz="2800">
              <a:latin typeface="Arial" panose="020B0604020202020204" pitchFamily="34" charset="0"/>
            </a:endParaRPr>
          </a:p>
        </p:txBody>
      </p:sp>
    </p:spTree>
    <p:extLst>
      <p:ext uri="{BB962C8B-B14F-4D97-AF65-F5344CB8AC3E}">
        <p14:creationId xmlns:p14="http://schemas.microsoft.com/office/powerpoint/2010/main" val="257658182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5"/>
          <p:cNvSpPr>
            <a:spLocks noGrp="1"/>
          </p:cNvSpPr>
          <p:nvPr>
            <p:ph type="sldNum" sz="quarter" idx="12"/>
          </p:nvPr>
        </p:nvSpPr>
        <p:spPr/>
        <p:txBody>
          <a:bodyPr/>
          <a:lstStyle/>
          <a:p>
            <a:fld id="{206C530A-7D6D-44C2-B879-35E9C1077F95}" type="slidenum">
              <a:rPr lang="en-US" altLang="en-US"/>
              <a:pPr/>
              <a:t>30</a:t>
            </a:fld>
            <a:endParaRPr lang="en-US" altLang="en-US"/>
          </a:p>
        </p:txBody>
      </p:sp>
      <p:sp>
        <p:nvSpPr>
          <p:cNvPr id="450573" name="Rectangle 13"/>
          <p:cNvSpPr>
            <a:spLocks noGrp="1" noChangeArrowheads="1"/>
          </p:cNvSpPr>
          <p:nvPr>
            <p:ph type="title"/>
          </p:nvPr>
        </p:nvSpPr>
        <p:spPr>
          <a:noFill/>
          <a:ln/>
        </p:spPr>
        <p:txBody>
          <a:bodyPr/>
          <a:lstStyle/>
          <a:p>
            <a:r>
              <a:rPr lang="en-US" altLang="en-US">
                <a:latin typeface="Arial" panose="020B0604020202020204" pitchFamily="34" charset="0"/>
              </a:rPr>
              <a:t>1.3.1. Phần cứng đồ họa</a:t>
            </a:r>
          </a:p>
        </p:txBody>
      </p:sp>
      <p:sp>
        <p:nvSpPr>
          <p:cNvPr id="450574" name="Rectangle 14"/>
          <p:cNvSpPr>
            <a:spLocks noGrp="1" noChangeArrowheads="1"/>
          </p:cNvSpPr>
          <p:nvPr>
            <p:ph type="body" idx="1"/>
          </p:nvPr>
        </p:nvSpPr>
        <p:spPr>
          <a:xfrm>
            <a:off x="1002146" y="-17319"/>
            <a:ext cx="8229600" cy="5029200"/>
          </a:xfrm>
          <a:noFill/>
          <a:ln/>
        </p:spPr>
        <p:txBody>
          <a:bodyPr/>
          <a:lstStyle/>
          <a:p>
            <a:pPr lvl="1"/>
            <a:r>
              <a:rPr lang="en-US" altLang="en-US" sz="2800">
                <a:latin typeface="Arial" panose="020B0604020202020204" pitchFamily="34" charset="0"/>
              </a:rPr>
              <a:t>Các thành phần</a:t>
            </a:r>
          </a:p>
        </p:txBody>
      </p:sp>
      <p:pic>
        <p:nvPicPr>
          <p:cNvPr id="450575" name="Picture 1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67564" y="2345531"/>
            <a:ext cx="5524500" cy="4376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216563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EA074051-AC43-4489-A001-62FFFC3D92E3}" type="slidenum">
              <a:rPr lang="en-US" altLang="en-US"/>
              <a:pPr/>
              <a:t>31</a:t>
            </a:fld>
            <a:endParaRPr lang="en-US" altLang="en-US"/>
          </a:p>
        </p:txBody>
      </p:sp>
      <p:sp>
        <p:nvSpPr>
          <p:cNvPr id="451588" name="Rectangle 4"/>
          <p:cNvSpPr>
            <a:spLocks noGrp="1" noChangeArrowheads="1"/>
          </p:cNvSpPr>
          <p:nvPr>
            <p:ph type="title"/>
          </p:nvPr>
        </p:nvSpPr>
        <p:spPr>
          <a:noFill/>
          <a:ln/>
        </p:spPr>
        <p:txBody>
          <a:bodyPr/>
          <a:lstStyle/>
          <a:p>
            <a:pPr algn="just"/>
            <a:r>
              <a:rPr lang="en-US" altLang="en-US">
                <a:latin typeface="Arial" panose="020B0604020202020204" pitchFamily="34" charset="0"/>
              </a:rPr>
              <a:t>1.3.1. Phần cứng đồ họa</a:t>
            </a:r>
          </a:p>
        </p:txBody>
      </p:sp>
      <p:sp>
        <p:nvSpPr>
          <p:cNvPr id="451589" name="Rectangle 5"/>
          <p:cNvSpPr>
            <a:spLocks noGrp="1" noChangeArrowheads="1"/>
          </p:cNvSpPr>
          <p:nvPr>
            <p:ph type="body" idx="1"/>
          </p:nvPr>
        </p:nvSpPr>
        <p:spPr>
          <a:xfrm>
            <a:off x="1981200" y="1600200"/>
            <a:ext cx="8229600" cy="5029200"/>
          </a:xfrm>
          <a:noFill/>
          <a:ln/>
        </p:spPr>
        <p:txBody>
          <a:bodyPr>
            <a:normAutofit/>
          </a:bodyPr>
          <a:lstStyle/>
          <a:p>
            <a:pPr lvl="1" algn="just"/>
            <a:r>
              <a:rPr lang="en-US" altLang="en-US" sz="2400">
                <a:latin typeface="Calibri" panose="020F0502020204030204" pitchFamily="34" charset="0"/>
                <a:ea typeface="Calibri" panose="020F0502020204030204" pitchFamily="34" charset="0"/>
                <a:cs typeface="Calibri" panose="020F0502020204030204" pitchFamily="34" charset="0"/>
              </a:rPr>
              <a:t>Máy in (</a:t>
            </a:r>
            <a:r>
              <a:rPr lang="en-US" altLang="en-US" sz="2400">
                <a:solidFill>
                  <a:srgbClr val="0000FF"/>
                </a:solidFill>
                <a:latin typeface="Calibri" panose="020F0502020204030204" pitchFamily="34" charset="0"/>
                <a:ea typeface="Calibri" panose="020F0502020204030204" pitchFamily="34" charset="0"/>
                <a:cs typeface="Calibri" panose="020F0502020204030204" pitchFamily="34" charset="0"/>
              </a:rPr>
              <a:t>sv tự tìm hiểu</a:t>
            </a:r>
            <a:r>
              <a:rPr lang="en-US" altLang="en-US" sz="2400">
                <a:latin typeface="Calibri" panose="020F0502020204030204" pitchFamily="34" charset="0"/>
                <a:ea typeface="Calibri" panose="020F0502020204030204" pitchFamily="34" charset="0"/>
                <a:cs typeface="Calibri" panose="020F0502020204030204" pitchFamily="34" charset="0"/>
              </a:rPr>
              <a:t>)</a:t>
            </a:r>
          </a:p>
          <a:p>
            <a:pPr lvl="2" algn="just"/>
            <a:r>
              <a:rPr lang="en-US" altLang="en-US" sz="2400">
                <a:latin typeface="Calibri" panose="020F0502020204030204" pitchFamily="34" charset="0"/>
                <a:ea typeface="Calibri" panose="020F0502020204030204" pitchFamily="34" charset="0"/>
                <a:cs typeface="Calibri" panose="020F0502020204030204" pitchFamily="34" charset="0"/>
              </a:rPr>
              <a:t>Máy in nhiệt</a:t>
            </a:r>
          </a:p>
          <a:p>
            <a:pPr lvl="2" algn="just"/>
            <a:r>
              <a:rPr lang="en-US" altLang="en-US" sz="2400">
                <a:latin typeface="Calibri" panose="020F0502020204030204" pitchFamily="34" charset="0"/>
                <a:ea typeface="Calibri" panose="020F0502020204030204" pitchFamily="34" charset="0"/>
                <a:cs typeface="Calibri" panose="020F0502020204030204" pitchFamily="34" charset="0"/>
              </a:rPr>
              <a:t>Máy in kim</a:t>
            </a:r>
          </a:p>
          <a:p>
            <a:pPr lvl="2" algn="just"/>
            <a:r>
              <a:rPr lang="en-US" altLang="en-US" sz="2400">
                <a:latin typeface="Calibri" panose="020F0502020204030204" pitchFamily="34" charset="0"/>
                <a:ea typeface="Calibri" panose="020F0502020204030204" pitchFamily="34" charset="0"/>
                <a:cs typeface="Calibri" panose="020F0502020204030204" pitchFamily="34" charset="0"/>
              </a:rPr>
              <a:t>Máy in phun</a:t>
            </a:r>
          </a:p>
          <a:p>
            <a:pPr lvl="2" algn="just"/>
            <a:r>
              <a:rPr lang="en-US" altLang="en-US" sz="2400">
                <a:latin typeface="Calibri" panose="020F0502020204030204" pitchFamily="34" charset="0"/>
                <a:ea typeface="Calibri" panose="020F0502020204030204" pitchFamily="34" charset="0"/>
                <a:cs typeface="Calibri" panose="020F0502020204030204" pitchFamily="34" charset="0"/>
              </a:rPr>
              <a:t>Máy in laser</a:t>
            </a:r>
          </a:p>
          <a:p>
            <a:pPr lvl="2" algn="just">
              <a:buFont typeface="Wingdings" panose="05000000000000000000" pitchFamily="2" charset="2"/>
              <a:buNone/>
            </a:pPr>
            <a:endParaRPr lang="en-US" altLang="en-US" sz="240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80833505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5"/>
          <p:cNvSpPr>
            <a:spLocks noGrp="1"/>
          </p:cNvSpPr>
          <p:nvPr>
            <p:ph type="sldNum" sz="quarter" idx="12"/>
          </p:nvPr>
        </p:nvSpPr>
        <p:spPr/>
        <p:txBody>
          <a:bodyPr/>
          <a:lstStyle/>
          <a:p>
            <a:fld id="{A58D79F6-DD13-457E-8418-83F134853341}" type="slidenum">
              <a:rPr lang="en-US" altLang="en-US"/>
              <a:pPr/>
              <a:t>32</a:t>
            </a:fld>
            <a:endParaRPr lang="en-US" altLang="en-US"/>
          </a:p>
        </p:txBody>
      </p:sp>
      <p:sp>
        <p:nvSpPr>
          <p:cNvPr id="452622" name="Rectangle 14"/>
          <p:cNvSpPr>
            <a:spLocks noGrp="1" noChangeArrowheads="1"/>
          </p:cNvSpPr>
          <p:nvPr>
            <p:ph type="title"/>
          </p:nvPr>
        </p:nvSpPr>
        <p:spPr>
          <a:noFill/>
          <a:ln/>
        </p:spPr>
        <p:txBody>
          <a:bodyPr/>
          <a:lstStyle/>
          <a:p>
            <a:pPr algn="just"/>
            <a:r>
              <a:rPr lang="en-US" altLang="en-US">
                <a:latin typeface="Arial" panose="020B0604020202020204" pitchFamily="34" charset="0"/>
              </a:rPr>
              <a:t>1.3.1. Phần cứng đồ họa</a:t>
            </a:r>
          </a:p>
        </p:txBody>
      </p:sp>
      <p:sp>
        <p:nvSpPr>
          <p:cNvPr id="452623" name="Rectangle 15"/>
          <p:cNvSpPr>
            <a:spLocks noGrp="1" noChangeArrowheads="1"/>
          </p:cNvSpPr>
          <p:nvPr>
            <p:ph type="body" idx="1"/>
          </p:nvPr>
        </p:nvSpPr>
        <p:spPr>
          <a:xfrm>
            <a:off x="1343891" y="1433945"/>
            <a:ext cx="8229600" cy="5029200"/>
          </a:xfrm>
          <a:noFill/>
          <a:ln/>
        </p:spPr>
        <p:txBody>
          <a:bodyPr/>
          <a:lstStyle/>
          <a:p>
            <a:pPr lvl="1" algn="just"/>
            <a:r>
              <a:rPr lang="en-US" altLang="en-US" sz="2800">
                <a:latin typeface="Arial" panose="020B0604020202020204" pitchFamily="34" charset="0"/>
              </a:rPr>
              <a:t>Màn hình</a:t>
            </a:r>
          </a:p>
          <a:p>
            <a:pPr lvl="2" algn="just"/>
            <a:r>
              <a:rPr lang="en-US" altLang="en-US" sz="2400">
                <a:latin typeface="Arial" panose="020B0604020202020204" pitchFamily="34" charset="0"/>
              </a:rPr>
              <a:t>Màn hình là thiết bị hiển thị thông dụng nhất trong một hệ đồ họa. Các thao tác của hầu hết màn hình đều dựa trên thiết kế của ống tia âm cực (CRT – cathode ray tube). </a:t>
            </a:r>
          </a:p>
          <a:p>
            <a:pPr lvl="2" algn="just"/>
            <a:r>
              <a:rPr lang="en-US" altLang="en-US" sz="2400">
                <a:latin typeface="Arial" panose="020B0604020202020204" pitchFamily="34" charset="0"/>
              </a:rPr>
              <a:t>Cấu tạo của màn hình CRT:</a:t>
            </a:r>
          </a:p>
          <a:p>
            <a:pPr lvl="2" algn="just"/>
            <a:endParaRPr lang="en-US" altLang="en-US" sz="2400">
              <a:latin typeface="Arial" panose="020B0604020202020204" pitchFamily="34" charset="0"/>
            </a:endParaRPr>
          </a:p>
        </p:txBody>
      </p:sp>
      <p:pic>
        <p:nvPicPr>
          <p:cNvPr id="452624" name="Picture 16" descr="hinh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55855" y="4336473"/>
            <a:ext cx="5943600" cy="2420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2141058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5"/>
          <p:cNvSpPr>
            <a:spLocks noGrp="1"/>
          </p:cNvSpPr>
          <p:nvPr>
            <p:ph type="sldNum" sz="quarter" idx="12"/>
          </p:nvPr>
        </p:nvSpPr>
        <p:spPr/>
        <p:txBody>
          <a:bodyPr/>
          <a:lstStyle/>
          <a:p>
            <a:fld id="{784DED3F-2B44-4F00-BC4E-4EFECE53290D}" type="slidenum">
              <a:rPr lang="en-US" altLang="en-US"/>
              <a:pPr/>
              <a:t>33</a:t>
            </a:fld>
            <a:endParaRPr lang="en-US" altLang="en-US"/>
          </a:p>
        </p:txBody>
      </p:sp>
      <p:sp>
        <p:nvSpPr>
          <p:cNvPr id="501764" name="Rectangle 4"/>
          <p:cNvSpPr>
            <a:spLocks noGrp="1" noChangeArrowheads="1"/>
          </p:cNvSpPr>
          <p:nvPr>
            <p:ph type="title"/>
          </p:nvPr>
        </p:nvSpPr>
        <p:spPr>
          <a:noFill/>
          <a:ln/>
        </p:spPr>
        <p:txBody>
          <a:bodyPr/>
          <a:lstStyle/>
          <a:p>
            <a:pPr algn="just"/>
            <a:r>
              <a:rPr lang="en-US" altLang="en-US">
                <a:latin typeface="Arial" panose="020B0604020202020204" pitchFamily="34" charset="0"/>
              </a:rPr>
              <a:t>1.3.1. Phần cứng đồ họa</a:t>
            </a:r>
          </a:p>
        </p:txBody>
      </p:sp>
      <p:sp>
        <p:nvSpPr>
          <p:cNvPr id="501765" name="Rectangle 5"/>
          <p:cNvSpPr>
            <a:spLocks noGrp="1" noChangeArrowheads="1"/>
          </p:cNvSpPr>
          <p:nvPr>
            <p:ph type="body" idx="1"/>
          </p:nvPr>
        </p:nvSpPr>
        <p:spPr>
          <a:xfrm>
            <a:off x="1981200" y="1600200"/>
            <a:ext cx="8229600" cy="5029200"/>
          </a:xfrm>
          <a:noFill/>
          <a:ln/>
        </p:spPr>
        <p:txBody>
          <a:bodyPr/>
          <a:lstStyle/>
          <a:p>
            <a:pPr lvl="1"/>
            <a:r>
              <a:rPr lang="en-US" altLang="en-US" sz="2800">
                <a:latin typeface="Arial" panose="020B0604020202020204" pitchFamily="34" charset="0"/>
              </a:rPr>
              <a:t>Màn hình</a:t>
            </a:r>
          </a:p>
          <a:p>
            <a:pPr lvl="1"/>
            <a:endParaRPr lang="en-US" altLang="en-US" sz="2800">
              <a:latin typeface="Arial" panose="020B0604020202020204" pitchFamily="34" charset="0"/>
            </a:endParaRPr>
          </a:p>
          <a:p>
            <a:pPr lvl="2" algn="just"/>
            <a:endParaRPr lang="en-US" altLang="en-US" sz="2800">
              <a:latin typeface="Arial" panose="020B0604020202020204" pitchFamily="34" charset="0"/>
            </a:endParaRPr>
          </a:p>
        </p:txBody>
      </p:sp>
      <p:pic>
        <p:nvPicPr>
          <p:cNvPr id="501767" name="Picture 7"/>
          <p:cNvPicPr>
            <a:picLocks noChangeAspect="1" noChangeArrowheads="1"/>
          </p:cNvPicPr>
          <p:nvPr/>
        </p:nvPicPr>
        <p:blipFill rotWithShape="1">
          <a:blip r:embed="rId2">
            <a:extLst>
              <a:ext uri="{28A0092B-C50C-407E-A947-70E740481C1C}">
                <a14:useLocalDpi xmlns:a14="http://schemas.microsoft.com/office/drawing/2010/main" val="0"/>
              </a:ext>
            </a:extLst>
          </a:blip>
          <a:srcRect t="9561"/>
          <a:stretch/>
        </p:blipFill>
        <p:spPr bwMode="auto">
          <a:xfrm>
            <a:off x="4927327" y="2586182"/>
            <a:ext cx="6300112" cy="34186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9473215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C593671E-2FA5-441A-B265-67A961DADECB}" type="slidenum">
              <a:rPr lang="en-US" altLang="en-US"/>
              <a:pPr/>
              <a:t>34</a:t>
            </a:fld>
            <a:endParaRPr lang="en-US" altLang="en-US"/>
          </a:p>
        </p:txBody>
      </p:sp>
      <p:sp>
        <p:nvSpPr>
          <p:cNvPr id="504836" name="Rectangle 4"/>
          <p:cNvSpPr>
            <a:spLocks noGrp="1" noChangeArrowheads="1"/>
          </p:cNvSpPr>
          <p:nvPr>
            <p:ph type="title"/>
          </p:nvPr>
        </p:nvSpPr>
        <p:spPr>
          <a:noFill/>
          <a:ln/>
        </p:spPr>
        <p:txBody>
          <a:bodyPr/>
          <a:lstStyle/>
          <a:p>
            <a:pPr algn="just"/>
            <a:r>
              <a:rPr lang="en-US" altLang="en-US">
                <a:latin typeface="Arial" panose="020B0604020202020204" pitchFamily="34" charset="0"/>
              </a:rPr>
              <a:t>1.3.1. Phần cứng đồ họa</a:t>
            </a:r>
          </a:p>
        </p:txBody>
      </p:sp>
      <p:sp>
        <p:nvSpPr>
          <p:cNvPr id="504837" name="Rectangle 5"/>
          <p:cNvSpPr>
            <a:spLocks noGrp="1" noChangeArrowheads="1"/>
          </p:cNvSpPr>
          <p:nvPr>
            <p:ph type="body" idx="1"/>
          </p:nvPr>
        </p:nvSpPr>
        <p:spPr>
          <a:xfrm>
            <a:off x="2535382" y="2246746"/>
            <a:ext cx="8229600" cy="5029200"/>
          </a:xfrm>
          <a:noFill/>
          <a:ln/>
        </p:spPr>
        <p:txBody>
          <a:bodyPr>
            <a:normAutofit/>
          </a:bodyPr>
          <a:lstStyle/>
          <a:p>
            <a:pPr lvl="1" algn="just"/>
            <a:r>
              <a:rPr lang="en-US" altLang="en-US" sz="3200">
                <a:latin typeface="Calibri" panose="020F0502020204030204" pitchFamily="34" charset="0"/>
                <a:ea typeface="Calibri" panose="020F0502020204030204" pitchFamily="34" charset="0"/>
                <a:cs typeface="Calibri" panose="020F0502020204030204" pitchFamily="34" charset="0"/>
              </a:rPr>
              <a:t>Màn hình</a:t>
            </a:r>
          </a:p>
          <a:p>
            <a:pPr lvl="2" algn="just"/>
            <a:r>
              <a:rPr lang="en-US" altLang="en-US" sz="2800">
                <a:latin typeface="Calibri" panose="020F0502020204030204" pitchFamily="34" charset="0"/>
                <a:ea typeface="Calibri" panose="020F0502020204030204" pitchFamily="34" charset="0"/>
                <a:cs typeface="Calibri" panose="020F0502020204030204" pitchFamily="34" charset="0"/>
              </a:rPr>
              <a:t>Ống thuỷ tinh chân không. </a:t>
            </a:r>
          </a:p>
          <a:p>
            <a:pPr lvl="3" algn="just"/>
            <a:r>
              <a:rPr lang="en-US" altLang="en-US" sz="2400">
                <a:latin typeface="Calibri" panose="020F0502020204030204" pitchFamily="34" charset="0"/>
                <a:ea typeface="Calibri" panose="020F0502020204030204" pitchFamily="34" charset="0"/>
                <a:cs typeface="Calibri" panose="020F0502020204030204" pitchFamily="34" charset="0"/>
              </a:rPr>
              <a:t>Là ống tạo ra chùm tia điện tử ở một đầu rồi tăng tốc các điện tử đó để chúng bị phóng về phía trước, </a:t>
            </a:r>
          </a:p>
          <a:p>
            <a:pPr lvl="3" algn="just"/>
            <a:r>
              <a:rPr lang="en-US" altLang="en-US" sz="2400">
                <a:latin typeface="Calibri" panose="020F0502020204030204" pitchFamily="34" charset="0"/>
                <a:ea typeface="Calibri" panose="020F0502020204030204" pitchFamily="34" charset="0"/>
                <a:cs typeface="Calibri" panose="020F0502020204030204" pitchFamily="34" charset="0"/>
              </a:rPr>
              <a:t>Gắn một màn hình thủy tinh mà bên trong được phủ một lớp phốt pho </a:t>
            </a:r>
          </a:p>
          <a:p>
            <a:pPr lvl="3" algn="just"/>
            <a:r>
              <a:rPr lang="en-US" altLang="en-US" sz="2400">
                <a:latin typeface="Calibri" panose="020F0502020204030204" pitchFamily="34" charset="0"/>
                <a:ea typeface="Calibri" panose="020F0502020204030204" pitchFamily="34" charset="0"/>
                <a:cs typeface="Calibri" panose="020F0502020204030204" pitchFamily="34" charset="0"/>
              </a:rPr>
              <a:t>Chùm tia điện tử đập vào thì lóe sáng lên.</a:t>
            </a:r>
          </a:p>
          <a:p>
            <a:pPr lvl="2" algn="just"/>
            <a:r>
              <a:rPr lang="en-US" altLang="en-US" sz="2000">
                <a:latin typeface="Calibri" panose="020F0502020204030204" pitchFamily="34" charset="0"/>
                <a:ea typeface="Calibri" panose="020F0502020204030204" pitchFamily="34" charset="0"/>
                <a:cs typeface="Calibri" panose="020F0502020204030204" pitchFamily="34" charset="0"/>
              </a:rPr>
              <a:t>Catot: Khi được nung nóng lên thì phát ra các điện tử</a:t>
            </a:r>
          </a:p>
          <a:p>
            <a:pPr lvl="2" algn="just"/>
            <a:endParaRPr lang="en-US" altLang="en-US" sz="320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25716577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75C43E77-4C1F-4ED3-ADC4-A858BDDC4600}" type="slidenum">
              <a:rPr lang="en-US" altLang="en-US"/>
              <a:pPr/>
              <a:t>35</a:t>
            </a:fld>
            <a:endParaRPr lang="en-US" altLang="en-US"/>
          </a:p>
        </p:txBody>
      </p:sp>
      <p:sp>
        <p:nvSpPr>
          <p:cNvPr id="505860" name="Rectangle 4"/>
          <p:cNvSpPr>
            <a:spLocks noGrp="1" noChangeArrowheads="1"/>
          </p:cNvSpPr>
          <p:nvPr>
            <p:ph type="title"/>
          </p:nvPr>
        </p:nvSpPr>
        <p:spPr>
          <a:noFill/>
          <a:ln/>
        </p:spPr>
        <p:txBody>
          <a:bodyPr/>
          <a:lstStyle/>
          <a:p>
            <a:pPr algn="just"/>
            <a:r>
              <a:rPr lang="en-US" altLang="en-US">
                <a:latin typeface="Arial" panose="020B0604020202020204" pitchFamily="34" charset="0"/>
              </a:rPr>
              <a:t>1.3.1. Phần cứng đồ họa</a:t>
            </a:r>
          </a:p>
        </p:txBody>
      </p:sp>
      <p:sp>
        <p:nvSpPr>
          <p:cNvPr id="505861" name="Rectangle 5"/>
          <p:cNvSpPr>
            <a:spLocks noGrp="1" noChangeArrowheads="1"/>
          </p:cNvSpPr>
          <p:nvPr>
            <p:ph type="body" idx="1"/>
          </p:nvPr>
        </p:nvSpPr>
        <p:spPr>
          <a:xfrm>
            <a:off x="2572327" y="2219036"/>
            <a:ext cx="8229600" cy="5029200"/>
          </a:xfrm>
          <a:noFill/>
          <a:ln/>
        </p:spPr>
        <p:txBody>
          <a:bodyPr/>
          <a:lstStyle/>
          <a:p>
            <a:pPr lvl="1" algn="just"/>
            <a:r>
              <a:rPr lang="en-US" altLang="en-US" sz="2800">
                <a:latin typeface="Arial" panose="020B0604020202020204" pitchFamily="34" charset="0"/>
              </a:rPr>
              <a:t>Màn hình</a:t>
            </a:r>
          </a:p>
          <a:p>
            <a:pPr lvl="2" algn="just"/>
            <a:r>
              <a:rPr lang="en-US" altLang="en-US" sz="2400">
                <a:latin typeface="Arial" panose="020B0604020202020204" pitchFamily="34" charset="0"/>
              </a:rPr>
              <a:t>Lưới điều khiển: </a:t>
            </a:r>
          </a:p>
          <a:p>
            <a:pPr lvl="3" algn="just"/>
            <a:r>
              <a:rPr lang="en-US" altLang="en-US" sz="2000">
                <a:latin typeface="Arial" panose="020B0604020202020204" pitchFamily="34" charset="0"/>
              </a:rPr>
              <a:t>Là một cái chén bằng kim loại </a:t>
            </a:r>
          </a:p>
          <a:p>
            <a:pPr lvl="3" algn="just"/>
            <a:r>
              <a:rPr lang="en-US" altLang="en-US" sz="2000">
                <a:latin typeface="Arial" panose="020B0604020202020204" pitchFamily="34" charset="0"/>
              </a:rPr>
              <a:t>Nối với một điện áp âm thay đổi để làm thay đổi lực đẩy của nó đối với các điện tử. </a:t>
            </a:r>
          </a:p>
          <a:p>
            <a:pPr lvl="3" algn="just"/>
            <a:r>
              <a:rPr lang="en-US" altLang="en-US" sz="2000">
                <a:latin typeface="Arial" panose="020B0604020202020204" pitchFamily="34" charset="0"/>
              </a:rPr>
              <a:t>Khi lực đẩy này cân bằng với lực hút của anot thì dòng điện tử bị ngừng, không gây ra chấm sáng trên màn hình, còn khi cường độ yếu thì gây ra chấm sáng yếu.</a:t>
            </a:r>
          </a:p>
          <a:p>
            <a:pPr lvl="2" algn="just"/>
            <a:r>
              <a:rPr lang="en-US" altLang="en-US" sz="2400">
                <a:latin typeface="Arial" panose="020B0604020202020204" pitchFamily="34" charset="0"/>
              </a:rPr>
              <a:t>Anot: Luôn được duy trì ở một điện áp dương cường độ cao để hút và tăng tốc dòng điện tử về phía màn hình.</a:t>
            </a:r>
          </a:p>
          <a:p>
            <a:pPr lvl="2" algn="just"/>
            <a:endParaRPr lang="en-US" altLang="en-US" sz="2800">
              <a:latin typeface="Arial" panose="020B0604020202020204" pitchFamily="34" charset="0"/>
            </a:endParaRPr>
          </a:p>
        </p:txBody>
      </p:sp>
    </p:spTree>
    <p:extLst>
      <p:ext uri="{BB962C8B-B14F-4D97-AF65-F5344CB8AC3E}">
        <p14:creationId xmlns:p14="http://schemas.microsoft.com/office/powerpoint/2010/main" val="61346647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E17CE0E4-50AD-468F-894D-21D635CF883B}" type="slidenum">
              <a:rPr lang="en-US" altLang="en-US"/>
              <a:pPr/>
              <a:t>36</a:t>
            </a:fld>
            <a:endParaRPr lang="en-US" altLang="en-US"/>
          </a:p>
        </p:txBody>
      </p:sp>
      <p:sp>
        <p:nvSpPr>
          <p:cNvPr id="506884" name="Rectangle 4"/>
          <p:cNvSpPr>
            <a:spLocks noGrp="1" noChangeArrowheads="1"/>
          </p:cNvSpPr>
          <p:nvPr>
            <p:ph type="title"/>
          </p:nvPr>
        </p:nvSpPr>
        <p:spPr>
          <a:noFill/>
          <a:ln/>
        </p:spPr>
        <p:txBody>
          <a:bodyPr/>
          <a:lstStyle/>
          <a:p>
            <a:pPr algn="just"/>
            <a:r>
              <a:rPr lang="en-US" altLang="en-US">
                <a:latin typeface="Arial" panose="020B0604020202020204" pitchFamily="34" charset="0"/>
              </a:rPr>
              <a:t>1.3.1. Phần cứng đồ họa</a:t>
            </a:r>
          </a:p>
        </p:txBody>
      </p:sp>
      <p:sp>
        <p:nvSpPr>
          <p:cNvPr id="506885" name="Rectangle 5"/>
          <p:cNvSpPr>
            <a:spLocks noGrp="1" noChangeArrowheads="1"/>
          </p:cNvSpPr>
          <p:nvPr>
            <p:ph type="body" idx="1"/>
          </p:nvPr>
        </p:nvSpPr>
        <p:spPr>
          <a:xfrm>
            <a:off x="1981200" y="1600200"/>
            <a:ext cx="8229600" cy="4724400"/>
          </a:xfrm>
          <a:noFill/>
          <a:ln/>
        </p:spPr>
        <p:txBody>
          <a:bodyPr/>
          <a:lstStyle/>
          <a:p>
            <a:pPr lvl="1" algn="just"/>
            <a:r>
              <a:rPr lang="en-US" altLang="en-US" sz="2800">
                <a:latin typeface="Arial" panose="020B0604020202020204" pitchFamily="34" charset="0"/>
              </a:rPr>
              <a:t>Màn hình</a:t>
            </a:r>
          </a:p>
          <a:p>
            <a:pPr lvl="2" algn="just"/>
            <a:r>
              <a:rPr lang="en-US" altLang="en-US" sz="2400">
                <a:latin typeface="Arial" panose="020B0604020202020204" pitchFamily="34" charset="0"/>
              </a:rPr>
              <a:t>Bộ phận hội tụ (focusing): Tập trung các hạt điện tử thành dòng sao cho khi đạt tới màn hình thì dòng này hội tụ thành một chấm nhỏ.</a:t>
            </a:r>
          </a:p>
          <a:p>
            <a:pPr lvl="2" algn="just"/>
            <a:r>
              <a:rPr lang="en-US" altLang="en-US" sz="2400">
                <a:latin typeface="Arial" panose="020B0604020202020204" pitchFamily="34" charset="0"/>
              </a:rPr>
              <a:t>Bộ phận lái tia: Gồm hai cặp</a:t>
            </a:r>
          </a:p>
          <a:p>
            <a:pPr lvl="3" algn="just"/>
            <a:r>
              <a:rPr lang="en-US" altLang="en-US" sz="2000">
                <a:latin typeface="Arial" panose="020B0604020202020204" pitchFamily="34" charset="0"/>
              </a:rPr>
              <a:t>Một cặp lái tia theo phương x để lái chùm tia điện tử theo chiều ngang màn hình</a:t>
            </a:r>
          </a:p>
          <a:p>
            <a:pPr lvl="3" algn="just"/>
            <a:r>
              <a:rPr lang="en-US" altLang="en-US" sz="2000">
                <a:latin typeface="Arial" panose="020B0604020202020204" pitchFamily="34" charset="0"/>
              </a:rPr>
              <a:t>Cặp kia lái theo phương y để lái chùm tia điện tử theo chiều thẳng đứng.</a:t>
            </a:r>
          </a:p>
        </p:txBody>
      </p:sp>
    </p:spTree>
    <p:extLst>
      <p:ext uri="{BB962C8B-B14F-4D97-AF65-F5344CB8AC3E}">
        <p14:creationId xmlns:p14="http://schemas.microsoft.com/office/powerpoint/2010/main" val="26919387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3B6B8491-1FFE-4947-9BDB-47891E494683}" type="slidenum">
              <a:rPr lang="en-US" altLang="en-US"/>
              <a:pPr/>
              <a:t>37</a:t>
            </a:fld>
            <a:endParaRPr lang="en-US" altLang="en-US"/>
          </a:p>
        </p:txBody>
      </p:sp>
      <p:sp>
        <p:nvSpPr>
          <p:cNvPr id="453636" name="Rectangle 4"/>
          <p:cNvSpPr>
            <a:spLocks noGrp="1" noChangeArrowheads="1"/>
          </p:cNvSpPr>
          <p:nvPr>
            <p:ph type="title"/>
          </p:nvPr>
        </p:nvSpPr>
        <p:spPr>
          <a:noFill/>
          <a:ln/>
        </p:spPr>
        <p:txBody>
          <a:bodyPr/>
          <a:lstStyle/>
          <a:p>
            <a:r>
              <a:rPr lang="en-US" altLang="en-US">
                <a:latin typeface="Arial" panose="020B0604020202020204" pitchFamily="34" charset="0"/>
              </a:rPr>
              <a:t>1.3.1. Phần cứng đồ họa</a:t>
            </a:r>
          </a:p>
        </p:txBody>
      </p:sp>
      <p:sp>
        <p:nvSpPr>
          <p:cNvPr id="453637" name="Rectangle 5"/>
          <p:cNvSpPr>
            <a:spLocks noGrp="1" noChangeArrowheads="1"/>
          </p:cNvSpPr>
          <p:nvPr>
            <p:ph type="body" idx="1"/>
          </p:nvPr>
        </p:nvSpPr>
        <p:spPr>
          <a:xfrm>
            <a:off x="2221345" y="2209800"/>
            <a:ext cx="8229600" cy="5029200"/>
          </a:xfrm>
          <a:noFill/>
          <a:ln/>
        </p:spPr>
        <p:txBody>
          <a:bodyPr>
            <a:normAutofit lnSpcReduction="10000"/>
          </a:bodyPr>
          <a:lstStyle/>
          <a:p>
            <a:pPr lvl="1">
              <a:lnSpc>
                <a:spcPct val="90000"/>
              </a:lnSpc>
            </a:pPr>
            <a:r>
              <a:rPr lang="en-US" altLang="en-US" sz="2800">
                <a:latin typeface="Arial" panose="020B0604020202020204" pitchFamily="34" charset="0"/>
              </a:rPr>
              <a:t>Màn hình</a:t>
            </a:r>
          </a:p>
          <a:p>
            <a:pPr lvl="2" algn="just">
              <a:lnSpc>
                <a:spcPct val="90000"/>
              </a:lnSpc>
            </a:pPr>
            <a:r>
              <a:rPr lang="en-US" altLang="en-US" sz="2400">
                <a:latin typeface="Arial" panose="020B0604020202020204" pitchFamily="34" charset="0"/>
              </a:rPr>
              <a:t>Một chùm các tia điện tử (tia âm cực) phát ra từ một súng điện tử, vượt qua các hệ thống hội tụ (focusing) và dẫn hướng (deflection) sẽ hướng tới các vị trí xác định trên màn hình được phủ một lớp phosphor. </a:t>
            </a:r>
          </a:p>
          <a:p>
            <a:pPr lvl="2" algn="just">
              <a:lnSpc>
                <a:spcPct val="90000"/>
              </a:lnSpc>
            </a:pPr>
            <a:r>
              <a:rPr lang="en-US" altLang="en-US" sz="2400">
                <a:latin typeface="Arial" panose="020B0604020202020204" pitchFamily="34" charset="0"/>
              </a:rPr>
              <a:t>Tại mỗi vị trí tương tác với tia điện tử, hạt phosphor sẽ phát ra một chấm sáng nhỏ. Ánh sáng phát ra bởi các hạt phosphor mờ dần rất nhanh nên cần phải có một cách nào đó để duy trì ảnh trên màn hình. </a:t>
            </a:r>
          </a:p>
          <a:p>
            <a:pPr lvl="2" algn="just">
              <a:lnSpc>
                <a:spcPct val="90000"/>
              </a:lnSpc>
            </a:pPr>
            <a:r>
              <a:rPr lang="en-US" altLang="en-US" sz="2400">
                <a:latin typeface="Arial" panose="020B0604020202020204" pitchFamily="34" charset="0"/>
              </a:rPr>
              <a:t>Một cách là lặp đi lặp lại nhiều lần việc vẽ lại ảnh thật nhanh bằng cách hướng các tia điện tử trở lại vị trí cũ. Kiểu hiển thị này gọi là refresh CRT. </a:t>
            </a:r>
          </a:p>
          <a:p>
            <a:pPr lvl="2">
              <a:lnSpc>
                <a:spcPct val="90000"/>
              </a:lnSpc>
            </a:pPr>
            <a:endParaRPr lang="en-US" altLang="en-US" sz="2400">
              <a:latin typeface="Arial" panose="020B0604020202020204" pitchFamily="34" charset="0"/>
            </a:endParaRPr>
          </a:p>
        </p:txBody>
      </p:sp>
    </p:spTree>
    <p:extLst>
      <p:ext uri="{BB962C8B-B14F-4D97-AF65-F5344CB8AC3E}">
        <p14:creationId xmlns:p14="http://schemas.microsoft.com/office/powerpoint/2010/main" val="69557061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369D242-5C4F-4B33-BF44-B3E50822B6D6}" type="slidenum">
              <a:rPr lang="en-US" altLang="en-US"/>
              <a:pPr/>
              <a:t>38</a:t>
            </a:fld>
            <a:endParaRPr lang="en-US" altLang="en-US"/>
          </a:p>
        </p:txBody>
      </p:sp>
      <p:sp>
        <p:nvSpPr>
          <p:cNvPr id="457732" name="Rectangle 4"/>
          <p:cNvSpPr>
            <a:spLocks noGrp="1" noChangeArrowheads="1"/>
          </p:cNvSpPr>
          <p:nvPr>
            <p:ph type="title"/>
          </p:nvPr>
        </p:nvSpPr>
        <p:spPr>
          <a:noFill/>
          <a:ln/>
        </p:spPr>
        <p:txBody>
          <a:bodyPr/>
          <a:lstStyle/>
          <a:p>
            <a:r>
              <a:rPr lang="en-US" altLang="en-US">
                <a:latin typeface="Arial" panose="020B0604020202020204" pitchFamily="34" charset="0"/>
              </a:rPr>
              <a:t>1.3.1. Phần cứng đồ họa</a:t>
            </a:r>
          </a:p>
        </p:txBody>
      </p:sp>
      <p:sp>
        <p:nvSpPr>
          <p:cNvPr id="457733" name="Rectangle 5"/>
          <p:cNvSpPr>
            <a:spLocks noGrp="1" noChangeArrowheads="1"/>
          </p:cNvSpPr>
          <p:nvPr>
            <p:ph type="body" idx="1"/>
          </p:nvPr>
        </p:nvSpPr>
        <p:spPr>
          <a:xfrm>
            <a:off x="2378867" y="1951182"/>
            <a:ext cx="8229600" cy="5029200"/>
          </a:xfrm>
          <a:noFill/>
          <a:ln/>
        </p:spPr>
        <p:txBody>
          <a:bodyPr/>
          <a:lstStyle/>
          <a:p>
            <a:pPr lvl="1" algn="just"/>
            <a:r>
              <a:rPr lang="en-US" altLang="en-US" sz="2800">
                <a:latin typeface="Arial" panose="020B0604020202020204" pitchFamily="34" charset="0"/>
              </a:rPr>
              <a:t>Màn hình</a:t>
            </a:r>
          </a:p>
          <a:p>
            <a:pPr lvl="2" algn="just"/>
            <a:r>
              <a:rPr lang="en-US" altLang="en-US" sz="2400">
                <a:latin typeface="Arial" panose="020B0604020202020204" pitchFamily="34" charset="0"/>
              </a:rPr>
              <a:t>Có nhiều loại phosphor được dùng trong một CRT. Khác nhau về màu sắc và “độ bền”. </a:t>
            </a:r>
          </a:p>
          <a:p>
            <a:pPr lvl="2" algn="just"/>
            <a:r>
              <a:rPr lang="en-US" altLang="en-US" sz="2400">
                <a:latin typeface="Arial" panose="020B0604020202020204" pitchFamily="34" charset="0"/>
              </a:rPr>
              <a:t>“Độ bền” là khoảng thời gian phát sáng sau khi tia CRT không còn tác động. </a:t>
            </a:r>
          </a:p>
          <a:p>
            <a:pPr lvl="2" algn="just"/>
            <a:r>
              <a:rPr lang="en-US" altLang="en-US" sz="2400">
                <a:latin typeface="Arial" panose="020B0604020202020204" pitchFamily="34" charset="0"/>
              </a:rPr>
              <a:t>Lớp phosphor có độ bền thấp cần tốc độ làm tươi cao hơn để giữ cho hình ảnh trên màn hình khỏi nhòe. Loại này thường rất tốt cho hoạt hình, rất cần thay đổi hình ảnh liên tục. </a:t>
            </a:r>
          </a:p>
          <a:p>
            <a:pPr lvl="2" algn="just"/>
            <a:r>
              <a:rPr lang="en-US" altLang="en-US" sz="2400">
                <a:latin typeface="Arial" panose="020B0604020202020204" pitchFamily="34" charset="0"/>
              </a:rPr>
              <a:t>Lớp phosphor có độ bền cao thường được dùng cho việc hiển thị các ảnh tĩnh, độ phức tạp cao. </a:t>
            </a:r>
          </a:p>
        </p:txBody>
      </p:sp>
    </p:spTree>
    <p:extLst>
      <p:ext uri="{BB962C8B-B14F-4D97-AF65-F5344CB8AC3E}">
        <p14:creationId xmlns:p14="http://schemas.microsoft.com/office/powerpoint/2010/main" val="423656131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BDA131CF-23D1-4D33-8036-E837548A55FB}" type="slidenum">
              <a:rPr lang="en-US" altLang="en-US"/>
              <a:pPr/>
              <a:t>39</a:t>
            </a:fld>
            <a:endParaRPr lang="en-US" altLang="en-US"/>
          </a:p>
        </p:txBody>
      </p:sp>
      <p:sp>
        <p:nvSpPr>
          <p:cNvPr id="458756" name="Rectangle 4"/>
          <p:cNvSpPr>
            <a:spLocks noGrp="1" noChangeArrowheads="1"/>
          </p:cNvSpPr>
          <p:nvPr>
            <p:ph type="title"/>
          </p:nvPr>
        </p:nvSpPr>
        <p:spPr>
          <a:noFill/>
          <a:ln/>
        </p:spPr>
        <p:txBody>
          <a:bodyPr/>
          <a:lstStyle/>
          <a:p>
            <a:r>
              <a:rPr lang="en-US" altLang="en-US">
                <a:latin typeface="Arial" panose="020B0604020202020204" pitchFamily="34" charset="0"/>
              </a:rPr>
              <a:t>1.3.1. Phần cứng đồ họa</a:t>
            </a:r>
          </a:p>
        </p:txBody>
      </p:sp>
      <p:sp>
        <p:nvSpPr>
          <p:cNvPr id="458757" name="Rectangle 5"/>
          <p:cNvSpPr>
            <a:spLocks noGrp="1" noChangeArrowheads="1"/>
          </p:cNvSpPr>
          <p:nvPr>
            <p:ph type="body" idx="1"/>
          </p:nvPr>
        </p:nvSpPr>
        <p:spPr>
          <a:xfrm>
            <a:off x="2110509" y="1969654"/>
            <a:ext cx="8229600" cy="5029200"/>
          </a:xfrm>
          <a:noFill/>
          <a:ln/>
        </p:spPr>
        <p:txBody>
          <a:bodyPr/>
          <a:lstStyle/>
          <a:p>
            <a:pPr lvl="1" algn="just"/>
            <a:r>
              <a:rPr lang="en-US" altLang="en-US" sz="2800">
                <a:latin typeface="Arial" panose="020B0604020202020204" pitchFamily="34" charset="0"/>
              </a:rPr>
              <a:t>Màn hình</a:t>
            </a:r>
          </a:p>
          <a:p>
            <a:pPr lvl="2" algn="just"/>
            <a:r>
              <a:rPr lang="en-US" altLang="en-US" sz="2400">
                <a:latin typeface="Arial" panose="020B0604020202020204" pitchFamily="34" charset="0"/>
              </a:rPr>
              <a:t>Một số loại phosphor có độ bền lớn hơn 1 giây, tuy nhiên các màn hình đồ họa thường được xây dựng với độ bền dao động từ 10 đến 60 micro giây.</a:t>
            </a:r>
          </a:p>
          <a:p>
            <a:pPr lvl="2" algn="just"/>
            <a:r>
              <a:rPr lang="en-US" altLang="en-US" sz="2400">
                <a:latin typeface="Arial" panose="020B0604020202020204" pitchFamily="34" charset="0"/>
              </a:rPr>
              <a:t>Số lượng tối đa các điểm có thể hiển thị trên một CRT được gọi là độ phân giải (resolution). </a:t>
            </a:r>
          </a:p>
          <a:p>
            <a:pPr lvl="2" algn="just"/>
            <a:r>
              <a:rPr lang="en-US" altLang="en-US" sz="2400">
                <a:latin typeface="Arial" panose="020B0604020202020204" pitchFamily="34" charset="0"/>
              </a:rPr>
              <a:t>Kích thước vật lí của màn hình đồ họa được tính từ độ dài của đường chéo màn hình, thường dao động từ 12 đến 27 inch hoặc lớn hơn. </a:t>
            </a:r>
          </a:p>
        </p:txBody>
      </p:sp>
    </p:spTree>
    <p:extLst>
      <p:ext uri="{BB962C8B-B14F-4D97-AF65-F5344CB8AC3E}">
        <p14:creationId xmlns:p14="http://schemas.microsoft.com/office/powerpoint/2010/main" val="37337156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E4A9DA11-3741-4926-87CA-0A441C0B8798}" type="slidenum">
              <a:rPr lang="en-US" altLang="en-US"/>
              <a:pPr/>
              <a:t>4</a:t>
            </a:fld>
            <a:endParaRPr lang="en-US" altLang="en-US"/>
          </a:p>
        </p:txBody>
      </p:sp>
      <p:sp>
        <p:nvSpPr>
          <p:cNvPr id="455684" name="Rectangle 4"/>
          <p:cNvSpPr>
            <a:spLocks noGrp="1" noChangeArrowheads="1"/>
          </p:cNvSpPr>
          <p:nvPr>
            <p:ph type="title"/>
          </p:nvPr>
        </p:nvSpPr>
        <p:spPr>
          <a:noFill/>
          <a:ln/>
        </p:spPr>
        <p:txBody>
          <a:bodyPr/>
          <a:lstStyle/>
          <a:p>
            <a:r>
              <a:rPr lang="en-US" altLang="en-US">
                <a:latin typeface="Arial" panose="020B0604020202020204" pitchFamily="34" charset="0"/>
              </a:rPr>
              <a:t>1.1 Khái niệm Đồ họa máy tính</a:t>
            </a:r>
          </a:p>
        </p:txBody>
      </p:sp>
      <p:sp>
        <p:nvSpPr>
          <p:cNvPr id="455685" name="Rectangle 5"/>
          <p:cNvSpPr>
            <a:spLocks noGrp="1" noChangeArrowheads="1"/>
          </p:cNvSpPr>
          <p:nvPr>
            <p:ph type="body" idx="1"/>
          </p:nvPr>
        </p:nvSpPr>
        <p:spPr>
          <a:noFill/>
          <a:ln/>
        </p:spPr>
        <p:txBody>
          <a:bodyPr/>
          <a:lstStyle/>
          <a:p>
            <a:pPr algn="just"/>
            <a:r>
              <a:rPr lang="en-US" altLang="en-US">
                <a:latin typeface="Arial" panose="020B0604020202020204" pitchFamily="34" charset="0"/>
              </a:rPr>
              <a:t>Đồ họa máy tính gồm:</a:t>
            </a:r>
          </a:p>
          <a:p>
            <a:pPr lvl="1" algn="just"/>
            <a:r>
              <a:rPr lang="en-US" altLang="en-US">
                <a:latin typeface="Arial" panose="020B0604020202020204" pitchFamily="34" charset="0"/>
              </a:rPr>
              <a:t>Thiết kế phần cứng</a:t>
            </a:r>
          </a:p>
          <a:p>
            <a:pPr lvl="1" algn="just"/>
            <a:r>
              <a:rPr lang="en-US" altLang="en-US">
                <a:latin typeface="Arial" panose="020B0604020202020204" pitchFamily="34" charset="0"/>
              </a:rPr>
              <a:t>Các thuật toán để phát sinh các đường</a:t>
            </a:r>
          </a:p>
          <a:p>
            <a:pPr lvl="1" algn="just"/>
            <a:r>
              <a:rPr lang="en-US" altLang="en-US">
                <a:latin typeface="Arial" panose="020B0604020202020204" pitchFamily="34" charset="0"/>
              </a:rPr>
              <a:t>Các phần mềm được sử dụng cho người lập trình hệ thống và người lập trình ứng dụng đồ họa</a:t>
            </a:r>
          </a:p>
          <a:p>
            <a:pPr lvl="1" algn="just"/>
            <a:r>
              <a:rPr lang="en-US" altLang="en-US">
                <a:latin typeface="Arial" panose="020B0604020202020204" pitchFamily="34" charset="0"/>
              </a:rPr>
              <a:t>Các chương trình ứng dụng tạo ảnh bằng máy tính. </a:t>
            </a:r>
          </a:p>
          <a:p>
            <a:pPr lvl="1" algn="just"/>
            <a:endParaRPr lang="en-US" altLang="en-US" sz="2800">
              <a:latin typeface="Arial" panose="020B0604020202020204" pitchFamily="34" charset="0"/>
            </a:endParaRPr>
          </a:p>
        </p:txBody>
      </p:sp>
    </p:spTree>
    <p:extLst>
      <p:ext uri="{BB962C8B-B14F-4D97-AF65-F5344CB8AC3E}">
        <p14:creationId xmlns:p14="http://schemas.microsoft.com/office/powerpoint/2010/main" val="144173385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7C1FC342-8CD7-4C1B-9BA4-D4CF41F2FD0F}" type="slidenum">
              <a:rPr lang="en-US" altLang="en-US"/>
              <a:pPr/>
              <a:t>40</a:t>
            </a:fld>
            <a:endParaRPr lang="en-US" altLang="en-US"/>
          </a:p>
        </p:txBody>
      </p:sp>
      <p:sp>
        <p:nvSpPr>
          <p:cNvPr id="459780" name="Rectangle 4"/>
          <p:cNvSpPr>
            <a:spLocks noGrp="1" noChangeArrowheads="1"/>
          </p:cNvSpPr>
          <p:nvPr>
            <p:ph type="title"/>
          </p:nvPr>
        </p:nvSpPr>
        <p:spPr>
          <a:noFill/>
          <a:ln/>
        </p:spPr>
        <p:txBody>
          <a:bodyPr/>
          <a:lstStyle/>
          <a:p>
            <a:r>
              <a:rPr lang="en-US" altLang="en-US">
                <a:latin typeface="Arial" panose="020B0604020202020204" pitchFamily="34" charset="0"/>
              </a:rPr>
              <a:t>1.3.1. Phần cứng đồ họa</a:t>
            </a:r>
          </a:p>
        </p:txBody>
      </p:sp>
      <p:sp>
        <p:nvSpPr>
          <p:cNvPr id="459781" name="Rectangle 5"/>
          <p:cNvSpPr>
            <a:spLocks noGrp="1" noChangeArrowheads="1"/>
          </p:cNvSpPr>
          <p:nvPr>
            <p:ph type="body" idx="1"/>
          </p:nvPr>
        </p:nvSpPr>
        <p:spPr>
          <a:xfrm>
            <a:off x="2202873" y="1969654"/>
            <a:ext cx="8229600" cy="5029200"/>
          </a:xfrm>
          <a:noFill/>
          <a:ln/>
        </p:spPr>
        <p:txBody>
          <a:bodyPr/>
          <a:lstStyle/>
          <a:p>
            <a:pPr lvl="1" algn="just"/>
            <a:r>
              <a:rPr lang="en-US" altLang="en-US" sz="2800">
                <a:latin typeface="Arial" panose="020B0604020202020204" pitchFamily="34" charset="0"/>
              </a:rPr>
              <a:t>Màn hình</a:t>
            </a:r>
          </a:p>
          <a:p>
            <a:pPr lvl="2" algn="just"/>
            <a:r>
              <a:rPr lang="en-US" altLang="en-US" sz="2400">
                <a:latin typeface="Arial" panose="020B0604020202020204" pitchFamily="34" charset="0"/>
              </a:rPr>
              <a:t>Tỉ số phương là tỉ lệ của các điểm dọc và các điểm ngang cần để phát sinh các đoạn thẳng có độ dài đơn vị theo cả hai hướng trên màn hình.</a:t>
            </a:r>
          </a:p>
          <a:p>
            <a:pPr lvl="2" algn="just"/>
            <a:r>
              <a:rPr lang="en-US" altLang="en-US" sz="2400">
                <a:latin typeface="Arial" panose="020B0604020202020204" pitchFamily="34" charset="0"/>
              </a:rPr>
              <a:t>Với các màn hình có tỉ số phương khác 1, hình vuông hiển thị trên nó sẽ có dạng hình chữ nhật, hình tròn sẽ có dạng hình ellipse. Tỉ số phương xuất phát từ khoảng cách giữa các điểm dọc không bằng khoảng cách giữa các điểm ngang. Một tỉ số phương có giá trị ¾ có nghĩa là vẽ 3 điểm theo chiều dọc sẽ có cùng độ dài với việc vẽ 4 điểm theo chiều ngang.</a:t>
            </a:r>
            <a:r>
              <a:rPr lang="en-US" altLang="en-US">
                <a:latin typeface="Arial" panose="020B0604020202020204" pitchFamily="34" charset="0"/>
              </a:rPr>
              <a:t> </a:t>
            </a:r>
          </a:p>
        </p:txBody>
      </p:sp>
    </p:spTree>
    <p:extLst>
      <p:ext uri="{BB962C8B-B14F-4D97-AF65-F5344CB8AC3E}">
        <p14:creationId xmlns:p14="http://schemas.microsoft.com/office/powerpoint/2010/main" val="148057870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5"/>
          <p:cNvSpPr>
            <a:spLocks noGrp="1"/>
          </p:cNvSpPr>
          <p:nvPr>
            <p:ph type="sldNum" sz="quarter" idx="12"/>
          </p:nvPr>
        </p:nvSpPr>
        <p:spPr/>
        <p:txBody>
          <a:bodyPr/>
          <a:lstStyle/>
          <a:p>
            <a:fld id="{94683EDD-33DC-4480-8D19-7D38A0620AB9}" type="slidenum">
              <a:rPr lang="en-US" altLang="en-US"/>
              <a:pPr/>
              <a:t>41</a:t>
            </a:fld>
            <a:endParaRPr lang="en-US" altLang="en-US"/>
          </a:p>
        </p:txBody>
      </p:sp>
      <p:sp>
        <p:nvSpPr>
          <p:cNvPr id="460806" name="Rectangle 6"/>
          <p:cNvSpPr>
            <a:spLocks noGrp="1" noChangeArrowheads="1"/>
          </p:cNvSpPr>
          <p:nvPr>
            <p:ph type="title"/>
          </p:nvPr>
        </p:nvSpPr>
        <p:spPr>
          <a:noFill/>
          <a:ln/>
        </p:spPr>
        <p:txBody>
          <a:bodyPr/>
          <a:lstStyle/>
          <a:p>
            <a:r>
              <a:rPr lang="en-US" altLang="en-US">
                <a:latin typeface="Arial" panose="020B0604020202020204" pitchFamily="34" charset="0"/>
              </a:rPr>
              <a:t>1.3.1. Phần cứng đồ họa</a:t>
            </a:r>
          </a:p>
        </p:txBody>
      </p:sp>
      <p:sp>
        <p:nvSpPr>
          <p:cNvPr id="460807" name="Rectangle 7"/>
          <p:cNvSpPr>
            <a:spLocks noGrp="1" noChangeArrowheads="1"/>
          </p:cNvSpPr>
          <p:nvPr>
            <p:ph type="body" idx="1"/>
          </p:nvPr>
        </p:nvSpPr>
        <p:spPr>
          <a:xfrm>
            <a:off x="1297709" y="1185737"/>
            <a:ext cx="8229600" cy="5029200"/>
          </a:xfrm>
          <a:noFill/>
          <a:ln/>
        </p:spPr>
        <p:txBody>
          <a:bodyPr/>
          <a:lstStyle/>
          <a:p>
            <a:pPr lvl="1"/>
            <a:r>
              <a:rPr lang="en-US" altLang="en-US" sz="2800">
                <a:latin typeface="Arial" panose="020B0604020202020204" pitchFamily="34" charset="0"/>
              </a:rPr>
              <a:t>Màn hình</a:t>
            </a:r>
          </a:p>
        </p:txBody>
      </p:sp>
      <p:pic>
        <p:nvPicPr>
          <p:cNvPr id="460808"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04328" y="2715492"/>
            <a:ext cx="6477000" cy="3802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4450006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5"/>
          <p:cNvSpPr>
            <a:spLocks noGrp="1"/>
          </p:cNvSpPr>
          <p:nvPr>
            <p:ph type="sldNum" sz="quarter" idx="12"/>
          </p:nvPr>
        </p:nvSpPr>
        <p:spPr/>
        <p:txBody>
          <a:bodyPr/>
          <a:lstStyle/>
          <a:p>
            <a:fld id="{E890825E-9F86-4625-8816-59D9836170A8}" type="slidenum">
              <a:rPr lang="en-US" altLang="en-US"/>
              <a:pPr/>
              <a:t>42</a:t>
            </a:fld>
            <a:endParaRPr lang="en-US" altLang="en-US"/>
          </a:p>
        </p:txBody>
      </p:sp>
      <p:sp>
        <p:nvSpPr>
          <p:cNvPr id="461828" name="Rectangle 4"/>
          <p:cNvSpPr>
            <a:spLocks noGrp="1" noChangeArrowheads="1"/>
          </p:cNvSpPr>
          <p:nvPr>
            <p:ph type="title"/>
          </p:nvPr>
        </p:nvSpPr>
        <p:spPr>
          <a:noFill/>
          <a:ln/>
        </p:spPr>
        <p:txBody>
          <a:bodyPr/>
          <a:lstStyle/>
          <a:p>
            <a:r>
              <a:rPr lang="en-US" altLang="en-US">
                <a:latin typeface="Arial" panose="020B0604020202020204" pitchFamily="34" charset="0"/>
              </a:rPr>
              <a:t>1.3.1. Phần cứng đồ họa</a:t>
            </a:r>
          </a:p>
        </p:txBody>
      </p:sp>
      <p:sp>
        <p:nvSpPr>
          <p:cNvPr id="461829" name="Rectangle 5"/>
          <p:cNvSpPr>
            <a:spLocks noGrp="1" noChangeArrowheads="1"/>
          </p:cNvSpPr>
          <p:nvPr>
            <p:ph type="body" idx="1"/>
          </p:nvPr>
        </p:nvSpPr>
        <p:spPr>
          <a:xfrm>
            <a:off x="604982" y="1020493"/>
            <a:ext cx="8229600" cy="5029200"/>
          </a:xfrm>
          <a:noFill/>
          <a:ln/>
        </p:spPr>
        <p:txBody>
          <a:bodyPr/>
          <a:lstStyle/>
          <a:p>
            <a:pPr lvl="1"/>
            <a:r>
              <a:rPr lang="en-US" altLang="en-US" sz="2800">
                <a:latin typeface="Arial" panose="020B0604020202020204" pitchFamily="34" charset="0"/>
              </a:rPr>
              <a:t>Màn hình</a:t>
            </a:r>
          </a:p>
        </p:txBody>
      </p:sp>
      <p:pic>
        <p:nvPicPr>
          <p:cNvPr id="461833" name="Picture 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52800" y="2362201"/>
            <a:ext cx="6096000" cy="4170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9983171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5"/>
          <p:cNvSpPr>
            <a:spLocks noGrp="1"/>
          </p:cNvSpPr>
          <p:nvPr>
            <p:ph type="sldNum" sz="quarter" idx="12"/>
          </p:nvPr>
        </p:nvSpPr>
        <p:spPr/>
        <p:txBody>
          <a:bodyPr/>
          <a:lstStyle/>
          <a:p>
            <a:fld id="{F41FA0A5-0105-4388-B53A-758AD89E928F}" type="slidenum">
              <a:rPr lang="en-US" altLang="en-US"/>
              <a:pPr/>
              <a:t>43</a:t>
            </a:fld>
            <a:endParaRPr lang="en-US" altLang="en-US"/>
          </a:p>
        </p:txBody>
      </p:sp>
      <p:sp>
        <p:nvSpPr>
          <p:cNvPr id="462852" name="Rectangle 4"/>
          <p:cNvSpPr>
            <a:spLocks noGrp="1" noChangeArrowheads="1"/>
          </p:cNvSpPr>
          <p:nvPr>
            <p:ph type="title"/>
          </p:nvPr>
        </p:nvSpPr>
        <p:spPr>
          <a:noFill/>
          <a:ln/>
        </p:spPr>
        <p:txBody>
          <a:bodyPr/>
          <a:lstStyle/>
          <a:p>
            <a:r>
              <a:rPr lang="en-US" altLang="en-US">
                <a:latin typeface="Arial" panose="020B0604020202020204" pitchFamily="34" charset="0"/>
              </a:rPr>
              <a:t>1.3.1. Phần cứng đồ họa</a:t>
            </a:r>
          </a:p>
        </p:txBody>
      </p:sp>
      <p:sp>
        <p:nvSpPr>
          <p:cNvPr id="462853" name="Rectangle 5"/>
          <p:cNvSpPr>
            <a:spLocks noGrp="1" noChangeArrowheads="1"/>
          </p:cNvSpPr>
          <p:nvPr>
            <p:ph type="body" idx="1"/>
          </p:nvPr>
        </p:nvSpPr>
        <p:spPr>
          <a:xfrm>
            <a:off x="1981200" y="1600200"/>
            <a:ext cx="8229600" cy="5029200"/>
          </a:xfrm>
          <a:noFill/>
          <a:ln/>
        </p:spPr>
        <p:txBody>
          <a:bodyPr/>
          <a:lstStyle/>
          <a:p>
            <a:pPr lvl="1"/>
            <a:r>
              <a:rPr lang="en-US" altLang="en-US" sz="2800">
                <a:latin typeface="Arial" panose="020B0604020202020204" pitchFamily="34" charset="0"/>
              </a:rPr>
              <a:t>Màn hình</a:t>
            </a:r>
          </a:p>
        </p:txBody>
      </p:sp>
      <p:pic>
        <p:nvPicPr>
          <p:cNvPr id="462855"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95454" y="2365375"/>
            <a:ext cx="5181600" cy="4337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9472406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5"/>
          <p:cNvSpPr>
            <a:spLocks noGrp="1"/>
          </p:cNvSpPr>
          <p:nvPr>
            <p:ph type="sldNum" sz="quarter" idx="12"/>
          </p:nvPr>
        </p:nvSpPr>
        <p:spPr/>
        <p:txBody>
          <a:bodyPr/>
          <a:lstStyle/>
          <a:p>
            <a:fld id="{F10BF3BE-4815-4F17-84F6-73FEA09C98E6}" type="slidenum">
              <a:rPr lang="en-US" altLang="en-US"/>
              <a:pPr/>
              <a:t>44</a:t>
            </a:fld>
            <a:endParaRPr lang="en-US" altLang="en-US"/>
          </a:p>
        </p:txBody>
      </p:sp>
      <p:sp>
        <p:nvSpPr>
          <p:cNvPr id="463876" name="Rectangle 4"/>
          <p:cNvSpPr>
            <a:spLocks noGrp="1" noChangeArrowheads="1"/>
          </p:cNvSpPr>
          <p:nvPr>
            <p:ph type="title"/>
          </p:nvPr>
        </p:nvSpPr>
        <p:spPr>
          <a:noFill/>
          <a:ln/>
        </p:spPr>
        <p:txBody>
          <a:bodyPr/>
          <a:lstStyle/>
          <a:p>
            <a:r>
              <a:rPr lang="en-US" altLang="en-US">
                <a:latin typeface="Arial" panose="020B0604020202020204" pitchFamily="34" charset="0"/>
              </a:rPr>
              <a:t>1.3.1. Phần cứng đồ họa</a:t>
            </a:r>
          </a:p>
        </p:txBody>
      </p:sp>
      <p:sp>
        <p:nvSpPr>
          <p:cNvPr id="463877" name="Rectangle 5"/>
          <p:cNvSpPr>
            <a:spLocks noGrp="1" noChangeArrowheads="1"/>
          </p:cNvSpPr>
          <p:nvPr>
            <p:ph type="body" idx="1"/>
          </p:nvPr>
        </p:nvSpPr>
        <p:spPr>
          <a:xfrm>
            <a:off x="1981200" y="1600200"/>
            <a:ext cx="8229600" cy="5029200"/>
          </a:xfrm>
          <a:noFill/>
          <a:ln/>
        </p:spPr>
        <p:txBody>
          <a:bodyPr/>
          <a:lstStyle/>
          <a:p>
            <a:pPr lvl="1"/>
            <a:r>
              <a:rPr lang="en-US" altLang="en-US" sz="2800">
                <a:latin typeface="Arial" panose="020B0604020202020204" pitchFamily="34" charset="0"/>
              </a:rPr>
              <a:t>Màn hình</a:t>
            </a:r>
          </a:p>
        </p:txBody>
      </p:sp>
      <p:pic>
        <p:nvPicPr>
          <p:cNvPr id="463879"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88000" y="2286000"/>
            <a:ext cx="3829050" cy="434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8248637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lide Number Placeholder 5"/>
          <p:cNvSpPr>
            <a:spLocks noGrp="1"/>
          </p:cNvSpPr>
          <p:nvPr>
            <p:ph type="sldNum" sz="quarter" idx="12"/>
          </p:nvPr>
        </p:nvSpPr>
        <p:spPr/>
        <p:txBody>
          <a:bodyPr/>
          <a:lstStyle/>
          <a:p>
            <a:fld id="{4CA33654-E85A-4109-B033-36FBA8980BDA}" type="slidenum">
              <a:rPr lang="en-US" altLang="en-US"/>
              <a:pPr/>
              <a:t>45</a:t>
            </a:fld>
            <a:endParaRPr lang="en-US" altLang="en-US"/>
          </a:p>
        </p:txBody>
      </p:sp>
      <p:sp>
        <p:nvSpPr>
          <p:cNvPr id="464900" name="Rectangle 4"/>
          <p:cNvSpPr>
            <a:spLocks noGrp="1" noChangeArrowheads="1"/>
          </p:cNvSpPr>
          <p:nvPr>
            <p:ph type="title"/>
          </p:nvPr>
        </p:nvSpPr>
        <p:spPr>
          <a:noFill/>
          <a:ln/>
        </p:spPr>
        <p:txBody>
          <a:bodyPr/>
          <a:lstStyle/>
          <a:p>
            <a:r>
              <a:rPr lang="en-US" altLang="en-US">
                <a:latin typeface="Arial" panose="020B0604020202020204" pitchFamily="34" charset="0"/>
              </a:rPr>
              <a:t>1.3.1. Phần cứng đồ họa</a:t>
            </a:r>
          </a:p>
        </p:txBody>
      </p:sp>
      <p:sp>
        <p:nvSpPr>
          <p:cNvPr id="464901" name="Rectangle 5"/>
          <p:cNvSpPr>
            <a:spLocks noGrp="1" noChangeArrowheads="1"/>
          </p:cNvSpPr>
          <p:nvPr>
            <p:ph type="body" idx="1"/>
          </p:nvPr>
        </p:nvSpPr>
        <p:spPr>
          <a:xfrm>
            <a:off x="1042399" y="190499"/>
            <a:ext cx="8229600" cy="4495800"/>
          </a:xfrm>
          <a:noFill/>
          <a:ln/>
        </p:spPr>
        <p:txBody>
          <a:bodyPr/>
          <a:lstStyle/>
          <a:p>
            <a:pPr lvl="1"/>
            <a:r>
              <a:rPr lang="en-US" altLang="en-US" sz="2800">
                <a:latin typeface="Arial" panose="020B0604020202020204" pitchFamily="34" charset="0"/>
              </a:rPr>
              <a:t>Màn hình</a:t>
            </a:r>
          </a:p>
        </p:txBody>
      </p:sp>
      <p:pic>
        <p:nvPicPr>
          <p:cNvPr id="464905" name="Picture 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7400" y="2895600"/>
            <a:ext cx="1925638" cy="2057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64906"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67201" y="2895600"/>
            <a:ext cx="1897063" cy="2057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64907" name="Picture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00801" y="2895600"/>
            <a:ext cx="1897063" cy="2057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64908" name="Picture 1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34400" y="2895600"/>
            <a:ext cx="1943100" cy="2057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64909" name="Rectangle 13"/>
          <p:cNvSpPr>
            <a:spLocks noChangeArrowheads="1"/>
          </p:cNvSpPr>
          <p:nvPr/>
        </p:nvSpPr>
        <p:spPr bwMode="auto">
          <a:xfrm>
            <a:off x="2209801" y="5181600"/>
            <a:ext cx="129554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NEC Hybrid</a:t>
            </a:r>
          </a:p>
        </p:txBody>
      </p:sp>
      <p:sp>
        <p:nvSpPr>
          <p:cNvPr id="464910" name="Rectangle 14"/>
          <p:cNvSpPr>
            <a:spLocks noChangeArrowheads="1"/>
          </p:cNvSpPr>
          <p:nvPr/>
        </p:nvSpPr>
        <p:spPr bwMode="auto">
          <a:xfrm>
            <a:off x="4495800" y="5181600"/>
            <a:ext cx="132279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Hitachi EDP</a:t>
            </a:r>
          </a:p>
        </p:txBody>
      </p:sp>
      <p:sp>
        <p:nvSpPr>
          <p:cNvPr id="464911" name="Rectangle 15"/>
          <p:cNvSpPr>
            <a:spLocks noChangeArrowheads="1"/>
          </p:cNvSpPr>
          <p:nvPr/>
        </p:nvSpPr>
        <p:spPr bwMode="auto">
          <a:xfrm>
            <a:off x="6400800" y="5181601"/>
            <a:ext cx="19240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Standard Dot-trio</a:t>
            </a:r>
          </a:p>
        </p:txBody>
      </p:sp>
      <p:sp>
        <p:nvSpPr>
          <p:cNvPr id="464912" name="Rectangle 16"/>
          <p:cNvSpPr>
            <a:spLocks noChangeArrowheads="1"/>
          </p:cNvSpPr>
          <p:nvPr/>
        </p:nvSpPr>
        <p:spPr bwMode="auto">
          <a:xfrm>
            <a:off x="8610600" y="5181600"/>
            <a:ext cx="162897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SONY Trinitron</a:t>
            </a:r>
          </a:p>
        </p:txBody>
      </p:sp>
    </p:spTree>
    <p:extLst>
      <p:ext uri="{BB962C8B-B14F-4D97-AF65-F5344CB8AC3E}">
        <p14:creationId xmlns:p14="http://schemas.microsoft.com/office/powerpoint/2010/main" val="425499981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82A09111-875E-4DC6-AF3C-4A83153B1A4C}" type="slidenum">
              <a:rPr lang="en-US" altLang="en-US"/>
              <a:pPr/>
              <a:t>46</a:t>
            </a:fld>
            <a:endParaRPr lang="en-US" altLang="en-US"/>
          </a:p>
        </p:txBody>
      </p:sp>
      <p:sp>
        <p:nvSpPr>
          <p:cNvPr id="465924" name="Rectangle 4"/>
          <p:cNvSpPr>
            <a:spLocks noGrp="1" noChangeArrowheads="1"/>
          </p:cNvSpPr>
          <p:nvPr>
            <p:ph type="title"/>
          </p:nvPr>
        </p:nvSpPr>
        <p:spPr>
          <a:noFill/>
          <a:ln/>
        </p:spPr>
        <p:txBody>
          <a:bodyPr/>
          <a:lstStyle/>
          <a:p>
            <a:r>
              <a:rPr lang="en-US" altLang="en-US">
                <a:latin typeface="Arial" panose="020B0604020202020204" pitchFamily="34" charset="0"/>
              </a:rPr>
              <a:t>1.3.1. Phần cứng đồ họa</a:t>
            </a:r>
          </a:p>
        </p:txBody>
      </p:sp>
      <p:sp>
        <p:nvSpPr>
          <p:cNvPr id="465925" name="Rectangle 5"/>
          <p:cNvSpPr>
            <a:spLocks noGrp="1" noChangeArrowheads="1"/>
          </p:cNvSpPr>
          <p:nvPr>
            <p:ph type="body" idx="1"/>
          </p:nvPr>
        </p:nvSpPr>
        <p:spPr>
          <a:xfrm>
            <a:off x="2045854" y="2219036"/>
            <a:ext cx="8229600" cy="4495800"/>
          </a:xfrm>
          <a:noFill/>
          <a:ln/>
        </p:spPr>
        <p:txBody>
          <a:bodyPr/>
          <a:lstStyle/>
          <a:p>
            <a:pPr lvl="1" algn="just"/>
            <a:r>
              <a:rPr lang="en-US" altLang="en-US" sz="2800" dirty="0" err="1">
                <a:latin typeface="Arial" panose="020B0604020202020204" pitchFamily="34" charset="0"/>
              </a:rPr>
              <a:t>Màn</a:t>
            </a:r>
            <a:r>
              <a:rPr lang="en-US" altLang="en-US" sz="2800">
                <a:latin typeface="Arial" panose="020B0604020202020204" pitchFamily="34" charset="0"/>
              </a:rPr>
              <a:t> hình dạng điểm</a:t>
            </a:r>
          </a:p>
          <a:p>
            <a:pPr lvl="2" algn="just"/>
            <a:r>
              <a:rPr lang="en-US" altLang="en-US" sz="2400">
                <a:latin typeface="Arial" panose="020B0604020202020204" pitchFamily="34" charset="0"/>
              </a:rPr>
              <a:t>Màn hình dạng điểm là dạng thường gặp nhất trong số các dạng màn hình sử dụng CRT dựa trên công nghệ truyền hình.</a:t>
            </a:r>
          </a:p>
          <a:p>
            <a:pPr lvl="2" algn="just"/>
            <a:r>
              <a:rPr lang="en-US" altLang="en-US" sz="2400">
                <a:latin typeface="Arial" panose="020B0604020202020204" pitchFamily="34" charset="0"/>
              </a:rPr>
              <a:t>Chùm tia điện tử sẽ được quét ngang qua màn hình, mỗi lần một dòng và quét tuần tự từ trên xuống dưới. </a:t>
            </a:r>
          </a:p>
          <a:p>
            <a:pPr lvl="2" algn="just"/>
            <a:r>
              <a:rPr lang="en-US" altLang="en-US" sz="2400">
                <a:latin typeface="Arial" panose="020B0604020202020204" pitchFamily="34" charset="0"/>
              </a:rPr>
              <a:t>Sự bật tắt của các điểm sáng trên màn hình phụ thuộc vào cường độ của tia điện tử và đây chính là cơ sở của việc tạo ra hình ảnh trên màn hình.</a:t>
            </a:r>
          </a:p>
        </p:txBody>
      </p:sp>
    </p:spTree>
    <p:extLst>
      <p:ext uri="{BB962C8B-B14F-4D97-AF65-F5344CB8AC3E}">
        <p14:creationId xmlns:p14="http://schemas.microsoft.com/office/powerpoint/2010/main" val="316718639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D686C0DE-3CAB-4238-A7CD-DDB104288659}" type="slidenum">
              <a:rPr lang="en-US" altLang="en-US"/>
              <a:pPr/>
              <a:t>47</a:t>
            </a:fld>
            <a:endParaRPr lang="en-US" altLang="en-US"/>
          </a:p>
        </p:txBody>
      </p:sp>
      <p:sp>
        <p:nvSpPr>
          <p:cNvPr id="466948" name="Rectangle 4"/>
          <p:cNvSpPr>
            <a:spLocks noGrp="1" noChangeArrowheads="1"/>
          </p:cNvSpPr>
          <p:nvPr>
            <p:ph type="title"/>
          </p:nvPr>
        </p:nvSpPr>
        <p:spPr>
          <a:noFill/>
          <a:ln/>
        </p:spPr>
        <p:txBody>
          <a:bodyPr/>
          <a:lstStyle/>
          <a:p>
            <a:r>
              <a:rPr lang="en-US" altLang="en-US">
                <a:latin typeface="Arial" panose="020B0604020202020204" pitchFamily="34" charset="0"/>
              </a:rPr>
              <a:t>1.3.1. Phần cứng đồ họa</a:t>
            </a:r>
          </a:p>
        </p:txBody>
      </p:sp>
      <p:sp>
        <p:nvSpPr>
          <p:cNvPr id="466949" name="Rectangle 5"/>
          <p:cNvSpPr>
            <a:spLocks noGrp="1" noChangeArrowheads="1"/>
          </p:cNvSpPr>
          <p:nvPr>
            <p:ph type="body" idx="1"/>
          </p:nvPr>
        </p:nvSpPr>
        <p:spPr>
          <a:xfrm>
            <a:off x="2029838" y="2362200"/>
            <a:ext cx="8229600" cy="4495800"/>
          </a:xfrm>
          <a:noFill/>
          <a:ln/>
        </p:spPr>
        <p:txBody>
          <a:bodyPr/>
          <a:lstStyle/>
          <a:p>
            <a:pPr lvl="1" algn="just"/>
            <a:r>
              <a:rPr lang="en-US" altLang="en-US" sz="2800">
                <a:latin typeface="Arial" panose="020B0604020202020204" pitchFamily="34" charset="0"/>
              </a:rPr>
              <a:t>Màn hình dạng điểm</a:t>
            </a:r>
          </a:p>
          <a:p>
            <a:pPr lvl="2" algn="just"/>
            <a:r>
              <a:rPr lang="en-US" altLang="en-US" sz="2400">
                <a:latin typeface="Arial" panose="020B0604020202020204" pitchFamily="34" charset="0"/>
              </a:rPr>
              <a:t>Mỗi điểm trên màn hình được gọi là một pixel hay là pel (viết tắt của picture element). </a:t>
            </a:r>
          </a:p>
          <a:p>
            <a:pPr lvl="2" algn="just"/>
            <a:r>
              <a:rPr lang="en-US" altLang="en-US" sz="2400">
                <a:latin typeface="Arial" panose="020B0604020202020204" pitchFamily="34" charset="0"/>
              </a:rPr>
              <a:t>Các thông tin về hình ảnh hiển thị trên màn hình được lưu trữ trong một vùng bộ nhớ gọi là vùng đệm làm tươi (refresh buffer) hay là vùng đệm khung (frame buffer). Vùng bộ nhớ này lưu trữ tập các giá trị cường độ sáng của toàn bộ các điểm trên màn hình và luôn luôn tồn tại một song ánh giữa mỗi điểm trên màn hình và mỗi phần tử trong vùng này. </a:t>
            </a:r>
          </a:p>
        </p:txBody>
      </p:sp>
    </p:spTree>
    <p:extLst>
      <p:ext uri="{BB962C8B-B14F-4D97-AF65-F5344CB8AC3E}">
        <p14:creationId xmlns:p14="http://schemas.microsoft.com/office/powerpoint/2010/main" val="369163096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5"/>
          <p:cNvSpPr>
            <a:spLocks noGrp="1"/>
          </p:cNvSpPr>
          <p:nvPr>
            <p:ph type="sldNum" sz="quarter" idx="12"/>
          </p:nvPr>
        </p:nvSpPr>
        <p:spPr/>
        <p:txBody>
          <a:bodyPr/>
          <a:lstStyle/>
          <a:p>
            <a:fld id="{B4B64C98-3FA0-43F0-83E9-91EA1A02DC2A}" type="slidenum">
              <a:rPr lang="en-US" altLang="en-US"/>
              <a:pPr/>
              <a:t>48</a:t>
            </a:fld>
            <a:endParaRPr lang="en-US" altLang="en-US"/>
          </a:p>
        </p:txBody>
      </p:sp>
      <p:sp>
        <p:nvSpPr>
          <p:cNvPr id="467972" name="Rectangle 4"/>
          <p:cNvSpPr>
            <a:spLocks noGrp="1" noChangeArrowheads="1"/>
          </p:cNvSpPr>
          <p:nvPr>
            <p:ph type="title"/>
          </p:nvPr>
        </p:nvSpPr>
        <p:spPr>
          <a:noFill/>
          <a:ln/>
        </p:spPr>
        <p:txBody>
          <a:bodyPr/>
          <a:lstStyle/>
          <a:p>
            <a:r>
              <a:rPr lang="en-US" altLang="en-US">
                <a:latin typeface="Arial" panose="020B0604020202020204" pitchFamily="34" charset="0"/>
              </a:rPr>
              <a:t>1.3.1. Phần cứng đồ họa</a:t>
            </a:r>
          </a:p>
        </p:txBody>
      </p:sp>
      <p:sp>
        <p:nvSpPr>
          <p:cNvPr id="467973" name="Rectangle 5"/>
          <p:cNvSpPr>
            <a:spLocks noGrp="1" noChangeArrowheads="1"/>
          </p:cNvSpPr>
          <p:nvPr>
            <p:ph type="body" idx="1"/>
          </p:nvPr>
        </p:nvSpPr>
        <p:spPr>
          <a:xfrm>
            <a:off x="1981200" y="1600200"/>
            <a:ext cx="8229600" cy="4495800"/>
          </a:xfrm>
          <a:noFill/>
          <a:ln/>
        </p:spPr>
        <p:txBody>
          <a:bodyPr/>
          <a:lstStyle/>
          <a:p>
            <a:pPr lvl="1"/>
            <a:r>
              <a:rPr lang="en-US" altLang="en-US" sz="2800">
                <a:latin typeface="Arial" panose="020B0604020202020204" pitchFamily="34" charset="0"/>
              </a:rPr>
              <a:t>Màn hình dạng điểm</a:t>
            </a:r>
          </a:p>
          <a:p>
            <a:pPr lvl="2">
              <a:buFont typeface="Wingdings" panose="05000000000000000000" pitchFamily="2" charset="2"/>
              <a:buNone/>
            </a:pPr>
            <a:endParaRPr lang="en-US" altLang="en-US" sz="2800">
              <a:latin typeface="Arial" panose="020B0604020202020204" pitchFamily="34" charset="0"/>
            </a:endParaRPr>
          </a:p>
        </p:txBody>
      </p:sp>
      <p:pic>
        <p:nvPicPr>
          <p:cNvPr id="467974" name="Picture 6" descr="hinh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30239" y="1773678"/>
            <a:ext cx="6553200" cy="4583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0890041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8E375D1E-31EC-44CD-83B3-2542A2A1B097}" type="slidenum">
              <a:rPr lang="en-US" altLang="en-US"/>
              <a:pPr/>
              <a:t>49</a:t>
            </a:fld>
            <a:endParaRPr lang="en-US" altLang="en-US"/>
          </a:p>
        </p:txBody>
      </p:sp>
      <p:sp>
        <p:nvSpPr>
          <p:cNvPr id="468996" name="Rectangle 4"/>
          <p:cNvSpPr>
            <a:spLocks noGrp="1" noChangeArrowheads="1"/>
          </p:cNvSpPr>
          <p:nvPr>
            <p:ph type="title"/>
          </p:nvPr>
        </p:nvSpPr>
        <p:spPr>
          <a:noFill/>
          <a:ln/>
        </p:spPr>
        <p:txBody>
          <a:bodyPr/>
          <a:lstStyle/>
          <a:p>
            <a:r>
              <a:rPr lang="en-US" altLang="en-US">
                <a:latin typeface="Arial" panose="020B0604020202020204" pitchFamily="34" charset="0"/>
              </a:rPr>
              <a:t>1.3.1. Phần cứng đồ họa</a:t>
            </a:r>
          </a:p>
        </p:txBody>
      </p:sp>
      <p:sp>
        <p:nvSpPr>
          <p:cNvPr id="468997" name="Rectangle 5"/>
          <p:cNvSpPr>
            <a:spLocks noGrp="1" noChangeArrowheads="1"/>
          </p:cNvSpPr>
          <p:nvPr>
            <p:ph type="body" idx="1"/>
          </p:nvPr>
        </p:nvSpPr>
        <p:spPr>
          <a:xfrm>
            <a:off x="2000655" y="2362200"/>
            <a:ext cx="8229600" cy="4495800"/>
          </a:xfrm>
          <a:noFill/>
          <a:ln/>
        </p:spPr>
        <p:txBody>
          <a:bodyPr/>
          <a:lstStyle/>
          <a:p>
            <a:pPr lvl="1" algn="just"/>
            <a:r>
              <a:rPr lang="en-US" altLang="en-US" sz="2800">
                <a:latin typeface="Arial" panose="020B0604020202020204" pitchFamily="34" charset="0"/>
              </a:rPr>
              <a:t>Màn hình dạng điểm</a:t>
            </a:r>
          </a:p>
          <a:p>
            <a:pPr lvl="2" algn="just"/>
            <a:r>
              <a:rPr lang="en-US" altLang="en-US" sz="2400">
                <a:latin typeface="Arial" panose="020B0604020202020204" pitchFamily="34" charset="0"/>
              </a:rPr>
              <a:t>Để thay đổi các hình ảnh cần hiển thị, các giá trị tương ứng với vị trí và độ sáng phải được đặt vào vùng đệm khung. </a:t>
            </a:r>
          </a:p>
          <a:p>
            <a:pPr lvl="2" algn="just"/>
            <a:r>
              <a:rPr lang="en-US" altLang="en-US" sz="2400">
                <a:latin typeface="Arial" panose="020B0604020202020204" pitchFamily="34" charset="0"/>
              </a:rPr>
              <a:t>Đối với màn hình đen trắng, vùng đệm khung còn được gọi là bitmap, với các màn hình khác vùng đệm khung thường được gọi là pixmap.</a:t>
            </a:r>
          </a:p>
          <a:p>
            <a:pPr lvl="2" algn="just"/>
            <a:endParaRPr lang="en-US" altLang="en-US" sz="2400">
              <a:latin typeface="Arial" panose="020B0604020202020204" pitchFamily="34" charset="0"/>
            </a:endParaRPr>
          </a:p>
          <a:p>
            <a:pPr lvl="2" algn="just"/>
            <a:endParaRPr lang="en-US" altLang="en-US" sz="2400">
              <a:latin typeface="Arial" panose="020B0604020202020204" pitchFamily="34" charset="0"/>
            </a:endParaRPr>
          </a:p>
          <a:p>
            <a:pPr lvl="2" algn="just"/>
            <a:endParaRPr lang="en-US" altLang="en-US" sz="2400">
              <a:latin typeface="Arial" panose="020B0604020202020204" pitchFamily="34" charset="0"/>
            </a:endParaRPr>
          </a:p>
        </p:txBody>
      </p:sp>
    </p:spTree>
    <p:extLst>
      <p:ext uri="{BB962C8B-B14F-4D97-AF65-F5344CB8AC3E}">
        <p14:creationId xmlns:p14="http://schemas.microsoft.com/office/powerpoint/2010/main" val="19500229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EAC1C367-7481-4A32-B5C3-63041BF01B97}" type="slidenum">
              <a:rPr lang="en-US" altLang="en-US"/>
              <a:pPr/>
              <a:t>5</a:t>
            </a:fld>
            <a:endParaRPr lang="en-US" altLang="en-US"/>
          </a:p>
        </p:txBody>
      </p:sp>
      <p:sp>
        <p:nvSpPr>
          <p:cNvPr id="446468" name="Rectangle 4"/>
          <p:cNvSpPr>
            <a:spLocks noGrp="1" noChangeArrowheads="1"/>
          </p:cNvSpPr>
          <p:nvPr>
            <p:ph type="title"/>
          </p:nvPr>
        </p:nvSpPr>
        <p:spPr>
          <a:noFill/>
          <a:ln/>
        </p:spPr>
        <p:txBody>
          <a:bodyPr/>
          <a:lstStyle/>
          <a:p>
            <a:r>
              <a:rPr lang="en-US" altLang="en-US">
                <a:latin typeface="Arial" panose="020B0604020202020204" pitchFamily="34" charset="0"/>
              </a:rPr>
              <a:t>1.1 Khái niệm Đồ họa máy tính</a:t>
            </a:r>
          </a:p>
        </p:txBody>
      </p:sp>
      <p:sp>
        <p:nvSpPr>
          <p:cNvPr id="446469" name="Rectangle 5"/>
          <p:cNvSpPr>
            <a:spLocks noGrp="1" noChangeArrowheads="1"/>
          </p:cNvSpPr>
          <p:nvPr>
            <p:ph type="body" idx="1"/>
          </p:nvPr>
        </p:nvSpPr>
        <p:spPr>
          <a:noFill/>
          <a:ln/>
        </p:spPr>
        <p:txBody>
          <a:bodyPr/>
          <a:lstStyle/>
          <a:p>
            <a:pPr algn="just"/>
            <a:r>
              <a:rPr lang="en-US" altLang="en-US">
                <a:latin typeface="Arial" panose="020B0604020202020204" pitchFamily="34" charset="0"/>
              </a:rPr>
              <a:t>Đồ họa máy là một trong những cách tự nhiên nhất cho việc truyền đạt thông tin với máy tính.</a:t>
            </a:r>
          </a:p>
          <a:p>
            <a:pPr algn="just"/>
            <a:r>
              <a:rPr lang="en-US" altLang="en-US">
                <a:latin typeface="Arial" panose="020B0604020202020204" pitchFamily="34" charset="0"/>
              </a:rPr>
              <a:t> Khó có thể xử lý một lượng dữ liệu khổng lồ phát sinh từ các siêu máy tính mà dữ liệu không được tóm lược và làm nổi bật các xu hướng và hiện tượng qua nhiều loại biểu diễn đồ họa khác nhau. </a:t>
            </a:r>
          </a:p>
          <a:p>
            <a:pPr lvl="1" algn="just"/>
            <a:endParaRPr lang="en-US" altLang="en-US">
              <a:latin typeface="Arial" panose="020B0604020202020204" pitchFamily="34" charset="0"/>
            </a:endParaRPr>
          </a:p>
        </p:txBody>
      </p:sp>
    </p:spTree>
    <p:extLst>
      <p:ext uri="{BB962C8B-B14F-4D97-AF65-F5344CB8AC3E}">
        <p14:creationId xmlns:p14="http://schemas.microsoft.com/office/powerpoint/2010/main" val="1383800084"/>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36ED9360-73C9-4186-AF37-DF0AE04AFF48}" type="slidenum">
              <a:rPr lang="en-US" altLang="en-US"/>
              <a:pPr/>
              <a:t>50</a:t>
            </a:fld>
            <a:endParaRPr lang="en-US" altLang="en-US"/>
          </a:p>
        </p:txBody>
      </p:sp>
      <p:sp>
        <p:nvSpPr>
          <p:cNvPr id="470020" name="Rectangle 4"/>
          <p:cNvSpPr>
            <a:spLocks noGrp="1" noChangeArrowheads="1"/>
          </p:cNvSpPr>
          <p:nvPr>
            <p:ph type="title"/>
          </p:nvPr>
        </p:nvSpPr>
        <p:spPr>
          <a:noFill/>
          <a:ln/>
        </p:spPr>
        <p:txBody>
          <a:bodyPr/>
          <a:lstStyle/>
          <a:p>
            <a:r>
              <a:rPr lang="en-US" altLang="en-US">
                <a:latin typeface="Arial" panose="020B0604020202020204" pitchFamily="34" charset="0"/>
              </a:rPr>
              <a:t>1.3.1. Phần cứng đồ họa</a:t>
            </a:r>
          </a:p>
        </p:txBody>
      </p:sp>
      <p:sp>
        <p:nvSpPr>
          <p:cNvPr id="470021" name="Rectangle 5"/>
          <p:cNvSpPr>
            <a:spLocks noGrp="1" noChangeArrowheads="1"/>
          </p:cNvSpPr>
          <p:nvPr>
            <p:ph type="body" idx="1"/>
          </p:nvPr>
        </p:nvSpPr>
        <p:spPr>
          <a:xfrm>
            <a:off x="2204936" y="2786974"/>
            <a:ext cx="8229600" cy="4495800"/>
          </a:xfrm>
          <a:noFill/>
          <a:ln/>
        </p:spPr>
        <p:txBody>
          <a:bodyPr/>
          <a:lstStyle/>
          <a:p>
            <a:pPr lvl="1" algn="just"/>
            <a:r>
              <a:rPr lang="en-US" altLang="en-US" sz="2800">
                <a:latin typeface="Arial" panose="020B0604020202020204" pitchFamily="34" charset="0"/>
              </a:rPr>
              <a:t>Màn hình dạng điểm</a:t>
            </a:r>
          </a:p>
          <a:p>
            <a:pPr lvl="2" algn="just"/>
            <a:r>
              <a:rPr lang="en-US" altLang="en-US" sz="2400">
                <a:latin typeface="Arial" panose="020B0604020202020204" pitchFamily="34" charset="0"/>
              </a:rPr>
              <a:t>Để tạo ra các ảnh đen trắng, đơn giản chỉ cần lưu thông tin của mỗi pixel bằng 1 bit (các giá trị 0, 1 sẽ tượng trưng cho việc tắt (tối), bật (sáng) pixel trên màn hình). </a:t>
            </a:r>
          </a:p>
          <a:p>
            <a:pPr lvl="2" algn="just"/>
            <a:r>
              <a:rPr lang="en-US" altLang="en-US" sz="2400">
                <a:latin typeface="Arial" panose="020B0604020202020204" pitchFamily="34" charset="0"/>
              </a:rPr>
              <a:t>Trường hợp ảnh nhiều màu, cần nhiều bit hơn, nếu thông tin của mỗi pixel được lưu bằng b bit, thì ta có thể có 2</a:t>
            </a:r>
            <a:r>
              <a:rPr lang="en-US" altLang="en-US" sz="2400" b="1" baseline="30000">
                <a:latin typeface="Arial" panose="020B0604020202020204" pitchFamily="34" charset="0"/>
              </a:rPr>
              <a:t>b</a:t>
            </a:r>
            <a:r>
              <a:rPr lang="en-US" altLang="en-US" sz="2400" b="1">
                <a:latin typeface="Arial" panose="020B0604020202020204" pitchFamily="34" charset="0"/>
              </a:rPr>
              <a:t> </a:t>
            </a:r>
            <a:r>
              <a:rPr lang="en-US" altLang="en-US" sz="2400">
                <a:latin typeface="Arial" panose="020B0604020202020204" pitchFamily="34" charset="0"/>
              </a:rPr>
              <a:t>giá trị màu phân biệt cho pixel đó. </a:t>
            </a:r>
          </a:p>
          <a:p>
            <a:pPr lvl="2" algn="just"/>
            <a:endParaRPr lang="en-US" altLang="en-US" sz="2400">
              <a:latin typeface="Arial" panose="020B0604020202020204" pitchFamily="34" charset="0"/>
            </a:endParaRPr>
          </a:p>
          <a:p>
            <a:pPr lvl="2" algn="just"/>
            <a:endParaRPr lang="en-US" altLang="en-US" sz="2400">
              <a:latin typeface="Arial" panose="020B0604020202020204" pitchFamily="34" charset="0"/>
            </a:endParaRPr>
          </a:p>
          <a:p>
            <a:pPr lvl="2" algn="just"/>
            <a:endParaRPr lang="en-US" altLang="en-US" sz="2400">
              <a:latin typeface="Arial" panose="020B0604020202020204" pitchFamily="34" charset="0"/>
            </a:endParaRPr>
          </a:p>
        </p:txBody>
      </p:sp>
    </p:spTree>
    <p:extLst>
      <p:ext uri="{BB962C8B-B14F-4D97-AF65-F5344CB8AC3E}">
        <p14:creationId xmlns:p14="http://schemas.microsoft.com/office/powerpoint/2010/main" val="406184289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5"/>
          <p:cNvSpPr>
            <a:spLocks noGrp="1"/>
          </p:cNvSpPr>
          <p:nvPr>
            <p:ph type="sldNum" sz="quarter" idx="12"/>
          </p:nvPr>
        </p:nvSpPr>
        <p:spPr/>
        <p:txBody>
          <a:bodyPr/>
          <a:lstStyle/>
          <a:p>
            <a:fld id="{64518EEC-FDA9-4540-A71A-D99324A3A8E8}" type="slidenum">
              <a:rPr lang="en-US" altLang="en-US"/>
              <a:pPr/>
              <a:t>51</a:t>
            </a:fld>
            <a:endParaRPr lang="en-US" altLang="en-US"/>
          </a:p>
        </p:txBody>
      </p:sp>
      <p:sp>
        <p:nvSpPr>
          <p:cNvPr id="471044" name="Rectangle 4"/>
          <p:cNvSpPr>
            <a:spLocks noGrp="1" noChangeArrowheads="1"/>
          </p:cNvSpPr>
          <p:nvPr>
            <p:ph type="title"/>
          </p:nvPr>
        </p:nvSpPr>
        <p:spPr>
          <a:noFill/>
          <a:ln/>
        </p:spPr>
        <p:txBody>
          <a:bodyPr/>
          <a:lstStyle/>
          <a:p>
            <a:r>
              <a:rPr lang="en-US" altLang="en-US">
                <a:latin typeface="Arial" panose="020B0604020202020204" pitchFamily="34" charset="0"/>
              </a:rPr>
              <a:t>1.3.1. Phần cứng đồ họa</a:t>
            </a:r>
          </a:p>
        </p:txBody>
      </p:sp>
      <p:sp>
        <p:nvSpPr>
          <p:cNvPr id="471045" name="Rectangle 5"/>
          <p:cNvSpPr>
            <a:spLocks noGrp="1" noChangeArrowheads="1"/>
          </p:cNvSpPr>
          <p:nvPr>
            <p:ph type="body" idx="1"/>
          </p:nvPr>
        </p:nvSpPr>
        <p:spPr>
          <a:xfrm>
            <a:off x="1981200" y="1600200"/>
            <a:ext cx="8229600" cy="4495800"/>
          </a:xfrm>
          <a:noFill/>
          <a:ln/>
        </p:spPr>
        <p:txBody>
          <a:bodyPr/>
          <a:lstStyle/>
          <a:p>
            <a:pPr lvl="1"/>
            <a:r>
              <a:rPr lang="en-US" altLang="en-US" sz="2800">
                <a:latin typeface="Arial" panose="020B0604020202020204" pitchFamily="34" charset="0"/>
              </a:rPr>
              <a:t>Màn hình dạng điểm</a:t>
            </a:r>
          </a:p>
          <a:p>
            <a:pPr lvl="2"/>
            <a:endParaRPr lang="en-US" altLang="en-US" sz="2800">
              <a:latin typeface="Arial" panose="020B0604020202020204" pitchFamily="34" charset="0"/>
            </a:endParaRPr>
          </a:p>
          <a:p>
            <a:pPr lvl="2"/>
            <a:endParaRPr lang="en-US" altLang="en-US">
              <a:latin typeface="Arial" panose="020B0604020202020204" pitchFamily="34" charset="0"/>
            </a:endParaRPr>
          </a:p>
          <a:p>
            <a:pPr lvl="2" algn="just"/>
            <a:endParaRPr lang="en-US" altLang="en-US" sz="2400">
              <a:latin typeface="Arial" panose="020B0604020202020204" pitchFamily="34" charset="0"/>
            </a:endParaRPr>
          </a:p>
        </p:txBody>
      </p:sp>
      <p:pic>
        <p:nvPicPr>
          <p:cNvPr id="471046" name="Picture 6" descr="hinh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4600" y="2209801"/>
            <a:ext cx="7239000" cy="4202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1061843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A5E6899-ECC9-44CA-8594-FC718A0E0F51}" type="slidenum">
              <a:rPr lang="en-US" altLang="en-US"/>
              <a:pPr/>
              <a:t>52</a:t>
            </a:fld>
            <a:endParaRPr lang="en-US" altLang="en-US"/>
          </a:p>
        </p:txBody>
      </p:sp>
      <p:sp>
        <p:nvSpPr>
          <p:cNvPr id="472068" name="Rectangle 4"/>
          <p:cNvSpPr>
            <a:spLocks noGrp="1" noChangeArrowheads="1"/>
          </p:cNvSpPr>
          <p:nvPr>
            <p:ph type="title"/>
          </p:nvPr>
        </p:nvSpPr>
        <p:spPr>
          <a:noFill/>
          <a:ln/>
        </p:spPr>
        <p:txBody>
          <a:bodyPr/>
          <a:lstStyle/>
          <a:p>
            <a:r>
              <a:rPr lang="en-US" altLang="en-US">
                <a:latin typeface="Arial" panose="020B0604020202020204" pitchFamily="34" charset="0"/>
              </a:rPr>
              <a:t>1.3.1. Phần cứng đồ họa</a:t>
            </a:r>
          </a:p>
        </p:txBody>
      </p:sp>
      <p:sp>
        <p:nvSpPr>
          <p:cNvPr id="472069" name="Rectangle 5"/>
          <p:cNvSpPr>
            <a:spLocks noGrp="1" noChangeArrowheads="1"/>
          </p:cNvSpPr>
          <p:nvPr>
            <p:ph type="body" idx="1"/>
          </p:nvPr>
        </p:nvSpPr>
        <p:spPr>
          <a:xfrm>
            <a:off x="2506494" y="2903707"/>
            <a:ext cx="8229600" cy="4495800"/>
          </a:xfrm>
          <a:noFill/>
          <a:ln/>
        </p:spPr>
        <p:txBody>
          <a:bodyPr/>
          <a:lstStyle/>
          <a:p>
            <a:pPr lvl="1" algn="just">
              <a:lnSpc>
                <a:spcPct val="90000"/>
              </a:lnSpc>
            </a:pPr>
            <a:r>
              <a:rPr lang="en-US" altLang="en-US" sz="2800">
                <a:latin typeface="Arial" panose="020B0604020202020204" pitchFamily="34" charset="0"/>
              </a:rPr>
              <a:t>Màn hình dạng điểm</a:t>
            </a:r>
          </a:p>
          <a:p>
            <a:pPr lvl="2" algn="just">
              <a:lnSpc>
                <a:spcPct val="90000"/>
              </a:lnSpc>
            </a:pPr>
            <a:r>
              <a:rPr lang="en-US" altLang="en-US" sz="2400">
                <a:latin typeface="Arial" panose="020B0604020202020204" pitchFamily="34" charset="0"/>
              </a:rPr>
              <a:t>Trong các màn hình màu, ta định nghĩa tập các màu làm việc trong một bảng tra (LookUp Table - LUT). Mỗi phần tử của LUT định nghĩa một bộ ba giá trị R (Red), G (Green), B (Blue) mô tả một màu nào đó. Khi cần sử dụng một màu, ta chỉ cần chỉ định số thứ tự (index) tương ứng của màu đó trong LUT. Bảng LUT có thể được thay đổi bởi các ứng dụng và người lập trình có thể can thiệp điều khiển. Với cách làm này chúng ta có thể tiết kiệm không gian lưu trữ cho mỗi phần tử trong vùng đệm khung. </a:t>
            </a:r>
          </a:p>
          <a:p>
            <a:pPr lvl="2" algn="just">
              <a:lnSpc>
                <a:spcPct val="90000"/>
              </a:lnSpc>
            </a:pPr>
            <a:endParaRPr lang="en-US" altLang="en-US" sz="2400">
              <a:latin typeface="Arial" panose="020B0604020202020204" pitchFamily="34" charset="0"/>
            </a:endParaRPr>
          </a:p>
          <a:p>
            <a:pPr lvl="2" algn="just">
              <a:lnSpc>
                <a:spcPct val="90000"/>
              </a:lnSpc>
            </a:pPr>
            <a:endParaRPr lang="en-US" altLang="en-US">
              <a:latin typeface="Arial" panose="020B0604020202020204" pitchFamily="34" charset="0"/>
            </a:endParaRPr>
          </a:p>
          <a:p>
            <a:pPr lvl="2" algn="just">
              <a:lnSpc>
                <a:spcPct val="90000"/>
              </a:lnSpc>
            </a:pPr>
            <a:endParaRPr lang="en-US" altLang="en-US" sz="2400">
              <a:latin typeface="Arial" panose="020B0604020202020204" pitchFamily="34" charset="0"/>
            </a:endParaRPr>
          </a:p>
        </p:txBody>
      </p:sp>
    </p:spTree>
    <p:extLst>
      <p:ext uri="{BB962C8B-B14F-4D97-AF65-F5344CB8AC3E}">
        <p14:creationId xmlns:p14="http://schemas.microsoft.com/office/powerpoint/2010/main" val="63818567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C630F1D0-518B-4A9A-98D8-74B375B853B3}" type="slidenum">
              <a:rPr lang="en-US" altLang="en-US"/>
              <a:pPr/>
              <a:t>53</a:t>
            </a:fld>
            <a:endParaRPr lang="en-US" altLang="en-US"/>
          </a:p>
        </p:txBody>
      </p:sp>
      <p:sp>
        <p:nvSpPr>
          <p:cNvPr id="473092" name="Rectangle 4"/>
          <p:cNvSpPr>
            <a:spLocks noGrp="1" noChangeArrowheads="1"/>
          </p:cNvSpPr>
          <p:nvPr>
            <p:ph type="title"/>
          </p:nvPr>
        </p:nvSpPr>
        <p:spPr>
          <a:noFill/>
          <a:ln/>
        </p:spPr>
        <p:txBody>
          <a:bodyPr/>
          <a:lstStyle/>
          <a:p>
            <a:r>
              <a:rPr lang="en-US" altLang="en-US">
                <a:latin typeface="Arial" panose="020B0604020202020204" pitchFamily="34" charset="0"/>
              </a:rPr>
              <a:t>1.3.1. Phần cứng đồ họa</a:t>
            </a:r>
          </a:p>
        </p:txBody>
      </p:sp>
      <p:sp>
        <p:nvSpPr>
          <p:cNvPr id="473093" name="Rectangle 5"/>
          <p:cNvSpPr>
            <a:spLocks noGrp="1" noChangeArrowheads="1"/>
          </p:cNvSpPr>
          <p:nvPr>
            <p:ph type="body" idx="1"/>
          </p:nvPr>
        </p:nvSpPr>
        <p:spPr>
          <a:xfrm>
            <a:off x="2020111" y="2232497"/>
            <a:ext cx="8229600" cy="4495800"/>
          </a:xfrm>
          <a:noFill/>
          <a:ln/>
        </p:spPr>
        <p:txBody>
          <a:bodyPr/>
          <a:lstStyle/>
          <a:p>
            <a:pPr lvl="1" algn="just"/>
            <a:r>
              <a:rPr lang="en-US" altLang="en-US" sz="2800">
                <a:latin typeface="Arial" panose="020B0604020202020204" pitchFamily="34" charset="0"/>
              </a:rPr>
              <a:t>Màn hình dạng điểm</a:t>
            </a:r>
          </a:p>
          <a:p>
            <a:pPr lvl="2" algn="just"/>
            <a:r>
              <a:rPr lang="en-US" altLang="en-US" sz="2400">
                <a:latin typeface="Arial" panose="020B0604020202020204" pitchFamily="34" charset="0"/>
              </a:rPr>
              <a:t>Số phần tử của LUT được xác định từ số lượng các bits/pixel. Nếu mỗi phần tử của vùng đệm khung dùng b bits để lưu thông tin của một pixel, thì bảng LUT có 2</a:t>
            </a:r>
            <a:r>
              <a:rPr lang="en-US" altLang="en-US" sz="2400" baseline="30000">
                <a:latin typeface="Arial" panose="020B0604020202020204" pitchFamily="34" charset="0"/>
              </a:rPr>
              <a:t>b</a:t>
            </a:r>
            <a:r>
              <a:rPr lang="en-US" altLang="en-US" sz="2400">
                <a:latin typeface="Arial" panose="020B0604020202020204" pitchFamily="34" charset="0"/>
              </a:rPr>
              <a:t> phần tử. Nếu b=8, LUT sẽ có 2</a:t>
            </a:r>
            <a:r>
              <a:rPr lang="en-US" altLang="en-US" sz="2400" baseline="30000">
                <a:latin typeface="Arial" panose="020B0604020202020204" pitchFamily="34" charset="0"/>
              </a:rPr>
              <a:t>8</a:t>
            </a:r>
            <a:r>
              <a:rPr lang="en-US" altLang="en-US" sz="2400">
                <a:latin typeface="Arial" panose="020B0604020202020204" pitchFamily="34" charset="0"/>
              </a:rPr>
              <a:t>=256 phần tử, đó chính là số màu có thể được hiển thị cùng một lúc trên màn hình.</a:t>
            </a:r>
            <a:r>
              <a:rPr lang="en-US" altLang="en-US">
                <a:latin typeface="Arial" panose="020B0604020202020204" pitchFamily="34" charset="0"/>
              </a:rPr>
              <a:t> </a:t>
            </a:r>
          </a:p>
          <a:p>
            <a:pPr lvl="2" algn="just"/>
            <a:endParaRPr lang="en-US" altLang="en-US">
              <a:latin typeface="Arial" panose="020B0604020202020204" pitchFamily="34" charset="0"/>
            </a:endParaRPr>
          </a:p>
          <a:p>
            <a:pPr lvl="2" algn="just"/>
            <a:endParaRPr lang="en-US" altLang="en-US">
              <a:latin typeface="Arial" panose="020B0604020202020204" pitchFamily="34" charset="0"/>
            </a:endParaRPr>
          </a:p>
          <a:p>
            <a:pPr lvl="2" algn="just"/>
            <a:endParaRPr lang="en-US" altLang="en-US" sz="2400">
              <a:latin typeface="Arial" panose="020B0604020202020204" pitchFamily="34" charset="0"/>
            </a:endParaRPr>
          </a:p>
        </p:txBody>
      </p:sp>
    </p:spTree>
    <p:extLst>
      <p:ext uri="{BB962C8B-B14F-4D97-AF65-F5344CB8AC3E}">
        <p14:creationId xmlns:p14="http://schemas.microsoft.com/office/powerpoint/2010/main" val="44685581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7A9736F7-60FB-4CCE-B7A0-F09E7B1E6777}" type="slidenum">
              <a:rPr lang="en-US" altLang="en-US"/>
              <a:pPr/>
              <a:t>54</a:t>
            </a:fld>
            <a:endParaRPr lang="en-US" altLang="en-US"/>
          </a:p>
        </p:txBody>
      </p:sp>
      <p:sp>
        <p:nvSpPr>
          <p:cNvPr id="474116" name="Rectangle 4"/>
          <p:cNvSpPr>
            <a:spLocks noGrp="1" noChangeArrowheads="1"/>
          </p:cNvSpPr>
          <p:nvPr>
            <p:ph type="title"/>
          </p:nvPr>
        </p:nvSpPr>
        <p:spPr>
          <a:noFill/>
          <a:ln/>
        </p:spPr>
        <p:txBody>
          <a:bodyPr/>
          <a:lstStyle/>
          <a:p>
            <a:r>
              <a:rPr lang="en-US" altLang="en-US">
                <a:latin typeface="Arial" panose="020B0604020202020204" pitchFamily="34" charset="0"/>
              </a:rPr>
              <a:t>1.3.1. Phần cứng đồ họa</a:t>
            </a:r>
          </a:p>
        </p:txBody>
      </p:sp>
      <p:sp>
        <p:nvSpPr>
          <p:cNvPr id="474117" name="Rectangle 5"/>
          <p:cNvSpPr>
            <a:spLocks noGrp="1" noChangeArrowheads="1"/>
          </p:cNvSpPr>
          <p:nvPr>
            <p:ph type="body" idx="1"/>
          </p:nvPr>
        </p:nvSpPr>
        <p:spPr>
          <a:xfrm>
            <a:off x="1990928" y="2232497"/>
            <a:ext cx="8382000" cy="5029200"/>
          </a:xfrm>
          <a:noFill/>
          <a:ln/>
        </p:spPr>
        <p:txBody>
          <a:bodyPr>
            <a:normAutofit lnSpcReduction="10000"/>
          </a:bodyPr>
          <a:lstStyle/>
          <a:p>
            <a:pPr lvl="1" algn="just">
              <a:lnSpc>
                <a:spcPct val="90000"/>
              </a:lnSpc>
            </a:pPr>
            <a:r>
              <a:rPr lang="en-US" altLang="en-US" sz="2800">
                <a:latin typeface="Arial" panose="020B0604020202020204" pitchFamily="34" charset="0"/>
              </a:rPr>
              <a:t>Màn hình dạng điểm</a:t>
            </a:r>
          </a:p>
          <a:p>
            <a:pPr lvl="2" algn="just">
              <a:lnSpc>
                <a:spcPct val="90000"/>
              </a:lnSpc>
            </a:pPr>
            <a:r>
              <a:rPr lang="en-US" altLang="en-US" sz="2400">
                <a:latin typeface="Arial" panose="020B0604020202020204" pitchFamily="34" charset="0"/>
              </a:rPr>
              <a:t>Việc làm tươi trên màn hình dạng này được thực hiện ở tốc độ 60 đến 80 frame/giây. </a:t>
            </a:r>
          </a:p>
          <a:p>
            <a:pPr lvl="2" algn="just">
              <a:lnSpc>
                <a:spcPct val="90000"/>
              </a:lnSpc>
            </a:pPr>
            <a:r>
              <a:rPr lang="en-US" altLang="en-US" sz="2400">
                <a:latin typeface="Arial" panose="020B0604020202020204" pitchFamily="34" charset="0"/>
              </a:rPr>
              <a:t>Đôi khi tốc độ làm tươi còn được biểu diễn bằng đơn vị Hertz (Hz – số chu kì/ giây), </a:t>
            </a:r>
          </a:p>
          <a:p>
            <a:pPr lvl="3" algn="just">
              <a:lnSpc>
                <a:spcPct val="90000"/>
              </a:lnSpc>
            </a:pPr>
            <a:r>
              <a:rPr lang="en-US" altLang="en-US" sz="2000">
                <a:latin typeface="Arial" panose="020B0604020202020204" pitchFamily="34" charset="0"/>
              </a:rPr>
              <a:t>Một chu kì tương ứng với một frame.</a:t>
            </a:r>
          </a:p>
          <a:p>
            <a:pPr lvl="3" algn="just">
              <a:lnSpc>
                <a:spcPct val="90000"/>
              </a:lnSpc>
            </a:pPr>
            <a:r>
              <a:rPr lang="en-US" altLang="en-US" sz="2000">
                <a:latin typeface="Arial" panose="020B0604020202020204" pitchFamily="34" charset="0"/>
              </a:rPr>
              <a:t>Tốc độ làm tươi 60 frame/giây đơn giản là 60Hz. </a:t>
            </a:r>
          </a:p>
          <a:p>
            <a:pPr lvl="3" algn="just">
              <a:lnSpc>
                <a:spcPct val="90000"/>
              </a:lnSpc>
            </a:pPr>
            <a:r>
              <a:rPr lang="en-US" altLang="en-US" sz="2000">
                <a:latin typeface="Arial" panose="020B0604020202020204" pitchFamily="34" charset="0"/>
              </a:rPr>
              <a:t>Khi đạt đến cuối mỗi dòng quét, tia điện tử quay trở lại bên trái của màn hình để bắt đầu dòng quét kế tiếp. Việc quay trở lại phía trái màn hình sau khi làm tươi mỗi dòng quét được gọi là tia hồi ngang (horizontal retrace). Và tới cuối mỗi frame, tia điện tử (tia hồi dọc – vertical retrace) quay trở lại góc trên bên trái của màn hình để chuẩn bị bắt đầu frame kế tiếp.</a:t>
            </a:r>
          </a:p>
          <a:p>
            <a:pPr lvl="2" algn="just">
              <a:lnSpc>
                <a:spcPct val="90000"/>
              </a:lnSpc>
            </a:pPr>
            <a:endParaRPr lang="en-US" altLang="en-US">
              <a:latin typeface="Arial" panose="020B0604020202020204" pitchFamily="34" charset="0"/>
            </a:endParaRPr>
          </a:p>
          <a:p>
            <a:pPr lvl="2" algn="just">
              <a:lnSpc>
                <a:spcPct val="90000"/>
              </a:lnSpc>
            </a:pPr>
            <a:endParaRPr lang="en-US" altLang="en-US" sz="2400">
              <a:latin typeface="Arial" panose="020B0604020202020204" pitchFamily="34" charset="0"/>
            </a:endParaRPr>
          </a:p>
        </p:txBody>
      </p:sp>
    </p:spTree>
    <p:extLst>
      <p:ext uri="{BB962C8B-B14F-4D97-AF65-F5344CB8AC3E}">
        <p14:creationId xmlns:p14="http://schemas.microsoft.com/office/powerpoint/2010/main" val="565337552"/>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9382C1ED-FDC6-482E-B8F4-BFA9EEC0F2CF}" type="slidenum">
              <a:rPr lang="en-US" altLang="en-US"/>
              <a:pPr/>
              <a:t>55</a:t>
            </a:fld>
            <a:endParaRPr lang="en-US" altLang="en-US"/>
          </a:p>
        </p:txBody>
      </p:sp>
      <p:sp>
        <p:nvSpPr>
          <p:cNvPr id="475140" name="Rectangle 4"/>
          <p:cNvSpPr>
            <a:spLocks noGrp="1" noChangeArrowheads="1"/>
          </p:cNvSpPr>
          <p:nvPr>
            <p:ph type="title"/>
          </p:nvPr>
        </p:nvSpPr>
        <p:spPr>
          <a:noFill/>
          <a:ln/>
        </p:spPr>
        <p:txBody>
          <a:bodyPr/>
          <a:lstStyle/>
          <a:p>
            <a:r>
              <a:rPr lang="en-US" altLang="en-US">
                <a:latin typeface="Arial" panose="020B0604020202020204" pitchFamily="34" charset="0"/>
              </a:rPr>
              <a:t>1.3.1. Phần cứng đồ họa</a:t>
            </a:r>
          </a:p>
        </p:txBody>
      </p:sp>
      <p:sp>
        <p:nvSpPr>
          <p:cNvPr id="475141" name="Rectangle 5"/>
          <p:cNvSpPr>
            <a:spLocks noGrp="1" noChangeArrowheads="1"/>
          </p:cNvSpPr>
          <p:nvPr>
            <p:ph type="body" idx="1"/>
          </p:nvPr>
        </p:nvSpPr>
        <p:spPr>
          <a:xfrm>
            <a:off x="2282758" y="2786974"/>
            <a:ext cx="8229600" cy="4495800"/>
          </a:xfrm>
          <a:noFill/>
          <a:ln/>
        </p:spPr>
        <p:txBody>
          <a:bodyPr/>
          <a:lstStyle/>
          <a:p>
            <a:pPr lvl="1" algn="just">
              <a:lnSpc>
                <a:spcPct val="90000"/>
              </a:lnSpc>
            </a:pPr>
            <a:r>
              <a:rPr lang="en-US" altLang="en-US" sz="2800">
                <a:latin typeface="Arial" panose="020B0604020202020204" pitchFamily="34" charset="0"/>
              </a:rPr>
              <a:t>Màn hình dạng điểm</a:t>
            </a:r>
          </a:p>
          <a:p>
            <a:pPr lvl="2" algn="just">
              <a:lnSpc>
                <a:spcPct val="90000"/>
              </a:lnSpc>
            </a:pPr>
            <a:r>
              <a:rPr lang="en-US" altLang="en-US" sz="2400">
                <a:latin typeface="Arial" panose="020B0604020202020204" pitchFamily="34" charset="0"/>
              </a:rPr>
              <a:t>Trong một số màn hình, mỗi frame được hiển thị thành hai giai đoạn sử dụng kĩ thuật làm tươi đan xen nhau (interlaced refesh). Ở giai đoạn đầu tiên, tia quét sẽ quét một số dòng từ trên xuống dưới, sau tia hồi dọc, các dòng còn lại sẽ được quét. Việc đan xen các dòng quét này cho phép chúng ta thấy được toàn màn hình hiển thị chỉ trong một nửa thời gian so với dùng để quét tất cả các dòng một lần từ trên xuống dưới. Kĩ thuật này thường được dùng cho loại màn hình có tốc độ làm tươi thấp. </a:t>
            </a:r>
          </a:p>
          <a:p>
            <a:pPr lvl="2" algn="just">
              <a:lnSpc>
                <a:spcPct val="90000"/>
              </a:lnSpc>
            </a:pPr>
            <a:endParaRPr lang="en-US" altLang="en-US" sz="2400">
              <a:latin typeface="Arial" panose="020B0604020202020204" pitchFamily="34" charset="0"/>
            </a:endParaRPr>
          </a:p>
          <a:p>
            <a:pPr lvl="2" algn="just">
              <a:lnSpc>
                <a:spcPct val="90000"/>
              </a:lnSpc>
            </a:pPr>
            <a:endParaRPr lang="en-US" altLang="en-US">
              <a:latin typeface="Arial" panose="020B0604020202020204" pitchFamily="34" charset="0"/>
            </a:endParaRPr>
          </a:p>
          <a:p>
            <a:pPr lvl="2" algn="just">
              <a:lnSpc>
                <a:spcPct val="90000"/>
              </a:lnSpc>
            </a:pPr>
            <a:endParaRPr lang="en-US" altLang="en-US" sz="2400">
              <a:latin typeface="Arial" panose="020B0604020202020204" pitchFamily="34" charset="0"/>
            </a:endParaRPr>
          </a:p>
        </p:txBody>
      </p:sp>
    </p:spTree>
    <p:extLst>
      <p:ext uri="{BB962C8B-B14F-4D97-AF65-F5344CB8AC3E}">
        <p14:creationId xmlns:p14="http://schemas.microsoft.com/office/powerpoint/2010/main" val="165841743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5"/>
          <p:cNvSpPr>
            <a:spLocks noGrp="1"/>
          </p:cNvSpPr>
          <p:nvPr>
            <p:ph type="sldNum" sz="quarter" idx="12"/>
          </p:nvPr>
        </p:nvSpPr>
        <p:spPr/>
        <p:txBody>
          <a:bodyPr/>
          <a:lstStyle/>
          <a:p>
            <a:fld id="{04E6A5A9-22FF-4487-B779-33BA73010466}" type="slidenum">
              <a:rPr lang="en-US" altLang="en-US"/>
              <a:pPr/>
              <a:t>56</a:t>
            </a:fld>
            <a:endParaRPr lang="en-US" altLang="en-US"/>
          </a:p>
        </p:txBody>
      </p:sp>
      <p:sp>
        <p:nvSpPr>
          <p:cNvPr id="476164" name="Rectangle 4"/>
          <p:cNvSpPr>
            <a:spLocks noGrp="1" noChangeArrowheads="1"/>
          </p:cNvSpPr>
          <p:nvPr>
            <p:ph type="title"/>
          </p:nvPr>
        </p:nvSpPr>
        <p:spPr>
          <a:noFill/>
          <a:ln/>
        </p:spPr>
        <p:txBody>
          <a:bodyPr/>
          <a:lstStyle/>
          <a:p>
            <a:r>
              <a:rPr lang="en-US" altLang="en-US">
                <a:latin typeface="Arial" panose="020B0604020202020204" pitchFamily="34" charset="0"/>
              </a:rPr>
              <a:t>1.3.1. Phần cứng đồ họa</a:t>
            </a:r>
          </a:p>
        </p:txBody>
      </p:sp>
      <p:sp>
        <p:nvSpPr>
          <p:cNvPr id="476165" name="Rectangle 5"/>
          <p:cNvSpPr>
            <a:spLocks noGrp="1" noChangeArrowheads="1"/>
          </p:cNvSpPr>
          <p:nvPr>
            <p:ph type="body" idx="1"/>
          </p:nvPr>
        </p:nvSpPr>
        <p:spPr>
          <a:xfrm>
            <a:off x="1981200" y="1600200"/>
            <a:ext cx="8229600" cy="4495800"/>
          </a:xfrm>
          <a:noFill/>
          <a:ln/>
        </p:spPr>
        <p:txBody>
          <a:bodyPr/>
          <a:lstStyle/>
          <a:p>
            <a:pPr lvl="1"/>
            <a:r>
              <a:rPr lang="en-US" altLang="en-US" sz="2800">
                <a:latin typeface="Arial" panose="020B0604020202020204" pitchFamily="34" charset="0"/>
              </a:rPr>
              <a:t>Màn hình dạng điểm</a:t>
            </a:r>
          </a:p>
          <a:p>
            <a:pPr lvl="2"/>
            <a:endParaRPr lang="en-US" altLang="en-US" sz="2800">
              <a:latin typeface="Arial" panose="020B0604020202020204" pitchFamily="34" charset="0"/>
            </a:endParaRPr>
          </a:p>
          <a:p>
            <a:pPr lvl="2" algn="just"/>
            <a:endParaRPr lang="en-US" altLang="en-US" sz="2400">
              <a:latin typeface="Arial" panose="020B0604020202020204" pitchFamily="34" charset="0"/>
            </a:endParaRPr>
          </a:p>
        </p:txBody>
      </p:sp>
      <p:pic>
        <p:nvPicPr>
          <p:cNvPr id="476166" name="Picture 6" descr="hinh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35489" y="2530813"/>
            <a:ext cx="6172200" cy="396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3556955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a:latin typeface="Arial" panose="020B0604020202020204" pitchFamily="34" charset="0"/>
              </a:rPr>
              <a:t>1.3.1. Phần cứng đồ họa</a:t>
            </a:r>
            <a:endParaRPr lang="en-US"/>
          </a:p>
        </p:txBody>
      </p:sp>
      <p:sp>
        <p:nvSpPr>
          <p:cNvPr id="3" name="Content Placeholder 2"/>
          <p:cNvSpPr>
            <a:spLocks noGrp="1"/>
          </p:cNvSpPr>
          <p:nvPr>
            <p:ph sz="half" idx="1"/>
          </p:nvPr>
        </p:nvSpPr>
        <p:spPr>
          <a:xfrm>
            <a:off x="1134116" y="3075560"/>
            <a:ext cx="5947620" cy="3124201"/>
          </a:xfrm>
        </p:spPr>
        <p:txBody>
          <a:bodyPr>
            <a:noAutofit/>
          </a:bodyPr>
          <a:lstStyle/>
          <a:p>
            <a:pPr lvl="2"/>
            <a:r>
              <a:rPr lang="en-US" altLang="en-US" sz="2400">
                <a:latin typeface="Arial" panose="020B0604020202020204" pitchFamily="34" charset="0"/>
              </a:rPr>
              <a:t>Ưu điểm</a:t>
            </a:r>
          </a:p>
          <a:p>
            <a:pPr lvl="3"/>
            <a:r>
              <a:rPr lang="en-US" altLang="en-US" sz="2000">
                <a:latin typeface="Arial" panose="020B0604020202020204" pitchFamily="34" charset="0"/>
              </a:rPr>
              <a:t>Đáp ứng nhanh (có độ phân giải cao)</a:t>
            </a:r>
          </a:p>
          <a:p>
            <a:pPr lvl="3"/>
            <a:r>
              <a:rPr lang="en-US" altLang="en-US" sz="2000">
                <a:latin typeface="Arial" panose="020B0604020202020204" pitchFamily="34" charset="0"/>
              </a:rPr>
              <a:t>Màu sắc đa dạng</a:t>
            </a:r>
          </a:p>
          <a:p>
            <a:pPr lvl="3"/>
            <a:r>
              <a:rPr lang="en-US" altLang="en-US" sz="2000">
                <a:latin typeface="Arial" panose="020B0604020202020204" pitchFamily="34" charset="0"/>
              </a:rPr>
              <a:t>Màu sắc bão hoà và tự nhiên</a:t>
            </a:r>
          </a:p>
          <a:p>
            <a:pPr lvl="3"/>
            <a:r>
              <a:rPr lang="en-US" altLang="en-US" sz="2000">
                <a:latin typeface="Arial" panose="020B0604020202020204" pitchFamily="34" charset="0"/>
              </a:rPr>
              <a:t>Công nghệ không quá đắt và hoàn thiện</a:t>
            </a:r>
          </a:p>
          <a:p>
            <a:pPr lvl="3"/>
            <a:r>
              <a:rPr lang="en-US" altLang="en-US" sz="2000">
                <a:latin typeface="Arial" panose="020B0604020202020204" pitchFamily="34" charset="0"/>
              </a:rPr>
              <a:t>Góc nhìn rộng, tương phản và độ sáng cao</a:t>
            </a:r>
          </a:p>
          <a:p>
            <a:endParaRPr lang="en-US" sz="2400"/>
          </a:p>
        </p:txBody>
      </p:sp>
      <p:sp>
        <p:nvSpPr>
          <p:cNvPr id="4" name="Content Placeholder 3"/>
          <p:cNvSpPr>
            <a:spLocks noGrp="1"/>
          </p:cNvSpPr>
          <p:nvPr>
            <p:ph sz="half" idx="2"/>
          </p:nvPr>
        </p:nvSpPr>
        <p:spPr>
          <a:xfrm>
            <a:off x="6580621" y="2846960"/>
            <a:ext cx="5611379" cy="3124200"/>
          </a:xfrm>
        </p:spPr>
        <p:txBody>
          <a:bodyPr/>
          <a:lstStyle/>
          <a:p>
            <a:pPr lvl="2"/>
            <a:r>
              <a:rPr lang="en-US" altLang="en-US" sz="2400">
                <a:latin typeface="Arial" panose="020B0604020202020204" pitchFamily="34" charset="0"/>
              </a:rPr>
              <a:t>Nhược điểm</a:t>
            </a:r>
          </a:p>
          <a:p>
            <a:pPr lvl="3"/>
            <a:r>
              <a:rPr lang="en-US" altLang="en-US" sz="1800">
                <a:latin typeface="Arial" panose="020B0604020202020204" pitchFamily="34" charset="0"/>
              </a:rPr>
              <a:t>Lớn và nặng</a:t>
            </a:r>
          </a:p>
          <a:p>
            <a:pPr lvl="3"/>
            <a:r>
              <a:rPr lang="en-US" altLang="en-US" sz="1800">
                <a:latin typeface="Arial" panose="020B0604020202020204" pitchFamily="34" charset="0"/>
              </a:rPr>
              <a:t>Tiêu tốn nguồn điện cao</a:t>
            </a:r>
          </a:p>
          <a:p>
            <a:pPr lvl="3"/>
            <a:r>
              <a:rPr lang="en-US" altLang="en-US" sz="1800">
                <a:latin typeface="Arial" panose="020B0604020202020204" pitchFamily="34" charset="0"/>
              </a:rPr>
              <a:t>Có hại cho sức khoẻ vì trường điện từ và từ tính</a:t>
            </a:r>
          </a:p>
          <a:p>
            <a:pPr lvl="3"/>
            <a:r>
              <a:rPr lang="en-US" altLang="en-US" sz="1800">
                <a:latin typeface="Arial" panose="020B0604020202020204" pitchFamily="34" charset="0"/>
              </a:rPr>
              <a:t>Màn hình nhấp nháy (50-80 Hz)</a:t>
            </a:r>
          </a:p>
          <a:p>
            <a:pPr lvl="3"/>
            <a:r>
              <a:rPr lang="en-US" altLang="en-US" sz="1800">
                <a:latin typeface="Arial" panose="020B0604020202020204" pitchFamily="34" charset="0"/>
              </a:rPr>
              <a:t>Hình hay bị méo tại 4 góc</a:t>
            </a:r>
            <a:endParaRPr lang="en-US" altLang="en-US" sz="3200">
              <a:latin typeface="Arial" panose="020B0604020202020204" pitchFamily="34" charset="0"/>
            </a:endParaRPr>
          </a:p>
          <a:p>
            <a:endParaRPr lang="en-US"/>
          </a:p>
        </p:txBody>
      </p:sp>
      <p:sp>
        <p:nvSpPr>
          <p:cNvPr id="5" name="Rectangle 4"/>
          <p:cNvSpPr/>
          <p:nvPr/>
        </p:nvSpPr>
        <p:spPr>
          <a:xfrm>
            <a:off x="1379233" y="2143779"/>
            <a:ext cx="4389343" cy="523220"/>
          </a:xfrm>
          <a:prstGeom prst="rect">
            <a:avLst/>
          </a:prstGeom>
        </p:spPr>
        <p:txBody>
          <a:bodyPr wrap="none">
            <a:spAutoFit/>
          </a:bodyPr>
          <a:lstStyle/>
          <a:p>
            <a:pPr marL="914400" lvl="1" indent="-457200">
              <a:buClr>
                <a:schemeClr val="accent1">
                  <a:lumMod val="75000"/>
                </a:schemeClr>
              </a:buClr>
              <a:buSzPct val="110000"/>
              <a:buFont typeface="Arial" panose="020B0604020202020204" pitchFamily="34" charset="0"/>
              <a:buChar char="•"/>
            </a:pPr>
            <a:r>
              <a:rPr lang="en-US" altLang="en-US" sz="2800">
                <a:latin typeface="Arial" panose="020B0604020202020204" pitchFamily="34" charset="0"/>
              </a:rPr>
              <a:t>Màn hình dạng điểm</a:t>
            </a:r>
          </a:p>
        </p:txBody>
      </p:sp>
    </p:spTree>
    <p:extLst>
      <p:ext uri="{BB962C8B-B14F-4D97-AF65-F5344CB8AC3E}">
        <p14:creationId xmlns:p14="http://schemas.microsoft.com/office/powerpoint/2010/main" val="125458732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36EDE719-10CE-40C4-86F7-71134F93823C}" type="slidenum">
              <a:rPr lang="en-US" altLang="en-US"/>
              <a:pPr/>
              <a:t>58</a:t>
            </a:fld>
            <a:endParaRPr lang="en-US" altLang="en-US"/>
          </a:p>
        </p:txBody>
      </p:sp>
      <p:sp>
        <p:nvSpPr>
          <p:cNvPr id="477188" name="Rectangle 4"/>
          <p:cNvSpPr>
            <a:spLocks noGrp="1" noChangeArrowheads="1"/>
          </p:cNvSpPr>
          <p:nvPr>
            <p:ph type="title"/>
          </p:nvPr>
        </p:nvSpPr>
        <p:spPr>
          <a:noFill/>
          <a:ln/>
        </p:spPr>
        <p:txBody>
          <a:bodyPr/>
          <a:lstStyle/>
          <a:p>
            <a:r>
              <a:rPr lang="en-US" altLang="en-US">
                <a:latin typeface="Arial" panose="020B0604020202020204" pitchFamily="34" charset="0"/>
              </a:rPr>
              <a:t>1.3.1. Phần cứng đồ họa</a:t>
            </a:r>
          </a:p>
        </p:txBody>
      </p:sp>
      <p:sp>
        <p:nvSpPr>
          <p:cNvPr id="477189" name="Rectangle 5"/>
          <p:cNvSpPr>
            <a:spLocks noGrp="1" noChangeArrowheads="1"/>
          </p:cNvSpPr>
          <p:nvPr>
            <p:ph type="body" idx="1"/>
          </p:nvPr>
        </p:nvSpPr>
        <p:spPr>
          <a:xfrm>
            <a:off x="1932561" y="2096311"/>
            <a:ext cx="8229600" cy="4495800"/>
          </a:xfrm>
          <a:noFill/>
          <a:ln/>
        </p:spPr>
        <p:txBody>
          <a:bodyPr/>
          <a:lstStyle/>
          <a:p>
            <a:pPr lvl="1" algn="just"/>
            <a:r>
              <a:rPr lang="en-US" altLang="en-US" sz="2800">
                <a:latin typeface="Arial" panose="020B0604020202020204" pitchFamily="34" charset="0"/>
              </a:rPr>
              <a:t>Màn hình tinh thể lỏng (</a:t>
            </a:r>
            <a:r>
              <a:rPr lang="en-US" altLang="en-US" sz="2800">
                <a:solidFill>
                  <a:srgbClr val="0000FF"/>
                </a:solidFill>
                <a:latin typeface="Arial" panose="020B0604020202020204" pitchFamily="34" charset="0"/>
              </a:rPr>
              <a:t>sv tự tìm hiểu thêm</a:t>
            </a:r>
            <a:r>
              <a:rPr lang="en-US" altLang="en-US" sz="2800">
                <a:latin typeface="Arial" panose="020B0604020202020204" pitchFamily="34" charset="0"/>
              </a:rPr>
              <a:t>)</a:t>
            </a:r>
          </a:p>
          <a:p>
            <a:pPr lvl="2" algn="just"/>
            <a:r>
              <a:rPr lang="en-US" altLang="en-US" sz="2400">
                <a:latin typeface="Arial" panose="020B0604020202020204" pitchFamily="34" charset="0"/>
              </a:rPr>
              <a:t>Dựa vào công nghệ truyền ánh sáng qua điện cực mà đặt giữa là cuộn dây xoắn. </a:t>
            </a:r>
          </a:p>
          <a:p>
            <a:pPr lvl="2" algn="just"/>
            <a:r>
              <a:rPr lang="en-US" altLang="en-US" sz="2400">
                <a:latin typeface="Arial" panose="020B0604020202020204" pitchFamily="34" charset="0"/>
              </a:rPr>
              <a:t>Khi chưa có từ trường (chưa có dòng điện) ở cuộn dây thì ánh sáng truyền thẳng, khi có từ trường thì ánh sáng truyền đổi chiều.</a:t>
            </a:r>
          </a:p>
          <a:p>
            <a:pPr lvl="2" algn="just"/>
            <a:endParaRPr lang="en-US" altLang="en-US" sz="2400">
              <a:latin typeface="Arial" panose="020B0604020202020204" pitchFamily="34" charset="0"/>
            </a:endParaRPr>
          </a:p>
          <a:p>
            <a:pPr lvl="2" algn="just"/>
            <a:endParaRPr lang="en-US" altLang="en-US">
              <a:latin typeface="Arial" panose="020B0604020202020204" pitchFamily="34" charset="0"/>
            </a:endParaRPr>
          </a:p>
          <a:p>
            <a:pPr lvl="2" algn="just"/>
            <a:endParaRPr lang="en-US" altLang="en-US" sz="2400">
              <a:latin typeface="Arial" panose="020B0604020202020204" pitchFamily="34" charset="0"/>
            </a:endParaRPr>
          </a:p>
        </p:txBody>
      </p:sp>
    </p:spTree>
    <p:extLst>
      <p:ext uri="{BB962C8B-B14F-4D97-AF65-F5344CB8AC3E}">
        <p14:creationId xmlns:p14="http://schemas.microsoft.com/office/powerpoint/2010/main" val="1455446930"/>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5"/>
          <p:cNvSpPr>
            <a:spLocks noGrp="1"/>
          </p:cNvSpPr>
          <p:nvPr>
            <p:ph type="sldNum" sz="quarter" idx="12"/>
          </p:nvPr>
        </p:nvSpPr>
        <p:spPr/>
        <p:txBody>
          <a:bodyPr/>
          <a:lstStyle/>
          <a:p>
            <a:fld id="{7B72CA52-E4A4-4FC6-B9AC-1A3EB607EBE6}" type="slidenum">
              <a:rPr lang="en-US" altLang="en-US"/>
              <a:pPr/>
              <a:t>59</a:t>
            </a:fld>
            <a:endParaRPr lang="en-US" altLang="en-US"/>
          </a:p>
        </p:txBody>
      </p:sp>
      <p:sp>
        <p:nvSpPr>
          <p:cNvPr id="478212" name="Rectangle 4"/>
          <p:cNvSpPr>
            <a:spLocks noGrp="1" noChangeArrowheads="1"/>
          </p:cNvSpPr>
          <p:nvPr>
            <p:ph type="title"/>
          </p:nvPr>
        </p:nvSpPr>
        <p:spPr>
          <a:noFill/>
          <a:ln/>
        </p:spPr>
        <p:txBody>
          <a:bodyPr/>
          <a:lstStyle/>
          <a:p>
            <a:r>
              <a:rPr lang="en-US" altLang="en-US">
                <a:latin typeface="Arial" panose="020B0604020202020204" pitchFamily="34" charset="0"/>
              </a:rPr>
              <a:t>1.3.1. Phần cứng đồ họa</a:t>
            </a:r>
          </a:p>
        </p:txBody>
      </p:sp>
      <p:sp>
        <p:nvSpPr>
          <p:cNvPr id="478213" name="Rectangle 5"/>
          <p:cNvSpPr>
            <a:spLocks noGrp="1" noChangeArrowheads="1"/>
          </p:cNvSpPr>
          <p:nvPr>
            <p:ph type="body" idx="1"/>
          </p:nvPr>
        </p:nvSpPr>
        <p:spPr>
          <a:xfrm>
            <a:off x="762000" y="1250004"/>
            <a:ext cx="8229600" cy="4495800"/>
          </a:xfrm>
          <a:noFill/>
          <a:ln/>
        </p:spPr>
        <p:txBody>
          <a:bodyPr/>
          <a:lstStyle/>
          <a:p>
            <a:pPr lvl="1"/>
            <a:r>
              <a:rPr lang="en-US" altLang="en-US" sz="2800">
                <a:latin typeface="Arial" panose="020B0604020202020204" pitchFamily="34" charset="0"/>
              </a:rPr>
              <a:t>Màn hình tinh thể lỏng</a:t>
            </a:r>
          </a:p>
          <a:p>
            <a:pPr lvl="2"/>
            <a:endParaRPr lang="en-US" altLang="en-US" sz="2800">
              <a:latin typeface="Arial" panose="020B0604020202020204" pitchFamily="34" charset="0"/>
            </a:endParaRPr>
          </a:p>
          <a:p>
            <a:pPr lvl="2" algn="just"/>
            <a:endParaRPr lang="en-US" altLang="en-US" sz="2400">
              <a:latin typeface="Arial" panose="020B0604020202020204" pitchFamily="34" charset="0"/>
            </a:endParaRPr>
          </a:p>
        </p:txBody>
      </p:sp>
      <p:pic>
        <p:nvPicPr>
          <p:cNvPr id="478214"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73431" y="2244725"/>
            <a:ext cx="4919663" cy="2368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78215"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8506" y="4537075"/>
            <a:ext cx="5257800" cy="2203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9818452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51567FA-7331-4C2B-89FC-70C36BE7B9D8}" type="slidenum">
              <a:rPr lang="en-US" altLang="en-US"/>
              <a:pPr/>
              <a:t>6</a:t>
            </a:fld>
            <a:endParaRPr lang="en-US" altLang="en-US"/>
          </a:p>
        </p:txBody>
      </p:sp>
      <p:sp>
        <p:nvSpPr>
          <p:cNvPr id="447492" name="Rectangle 4"/>
          <p:cNvSpPr>
            <a:spLocks noGrp="1" noChangeArrowheads="1"/>
          </p:cNvSpPr>
          <p:nvPr>
            <p:ph type="title"/>
          </p:nvPr>
        </p:nvSpPr>
        <p:spPr>
          <a:noFill/>
          <a:ln/>
        </p:spPr>
        <p:txBody>
          <a:bodyPr/>
          <a:lstStyle/>
          <a:p>
            <a:r>
              <a:rPr lang="en-US" altLang="en-US">
                <a:latin typeface="Arial" panose="020B0604020202020204" pitchFamily="34" charset="0"/>
              </a:rPr>
              <a:t>1.1 Khái niệm Đồ họa máy tính</a:t>
            </a:r>
          </a:p>
        </p:txBody>
      </p:sp>
      <p:sp>
        <p:nvSpPr>
          <p:cNvPr id="447493" name="Rectangle 5"/>
          <p:cNvSpPr>
            <a:spLocks noGrp="1" noChangeArrowheads="1"/>
          </p:cNvSpPr>
          <p:nvPr>
            <p:ph type="body" idx="1"/>
          </p:nvPr>
        </p:nvSpPr>
        <p:spPr>
          <a:noFill/>
          <a:ln/>
        </p:spPr>
        <p:txBody>
          <a:bodyPr/>
          <a:lstStyle/>
          <a:p>
            <a:pPr algn="just"/>
            <a:r>
              <a:rPr lang="en-US" altLang="en-US">
                <a:latin typeface="Arial" panose="020B0604020202020204" pitchFamily="34" charset="0"/>
              </a:rPr>
              <a:t>Đồ họa máy tính tương tác mang lại nhiều thuận lợi cho người dùng trong việc phát sinh hình ảnh từ khi có phát minh của máy ảnh và truyền hình. </a:t>
            </a:r>
          </a:p>
          <a:p>
            <a:pPr algn="just"/>
            <a:r>
              <a:rPr lang="en-US" altLang="en-US">
                <a:latin typeface="Arial" panose="020B0604020202020204" pitchFamily="34" charset="0"/>
              </a:rPr>
              <a:t>Với máy tính, ta có thể tạo các hình ảnh của các đối tượng thực tế, trừu tượng, nhân tạo.</a:t>
            </a:r>
          </a:p>
          <a:p>
            <a:pPr lvl="1" algn="just"/>
            <a:endParaRPr lang="en-US" altLang="en-US">
              <a:latin typeface="Arial" panose="020B0604020202020204" pitchFamily="34" charset="0"/>
            </a:endParaRPr>
          </a:p>
        </p:txBody>
      </p:sp>
    </p:spTree>
    <p:extLst>
      <p:ext uri="{BB962C8B-B14F-4D97-AF65-F5344CB8AC3E}">
        <p14:creationId xmlns:p14="http://schemas.microsoft.com/office/powerpoint/2010/main" val="2925744645"/>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a:latin typeface="Arial" panose="020B0604020202020204" pitchFamily="34" charset="0"/>
              </a:rPr>
              <a:t>1.3.1. Phần cứng đồ họa</a:t>
            </a:r>
            <a:endParaRPr lang="en-US"/>
          </a:p>
        </p:txBody>
      </p:sp>
      <p:sp>
        <p:nvSpPr>
          <p:cNvPr id="3" name="Content Placeholder 2"/>
          <p:cNvSpPr>
            <a:spLocks noGrp="1"/>
          </p:cNvSpPr>
          <p:nvPr>
            <p:ph sz="half" idx="1"/>
          </p:nvPr>
        </p:nvSpPr>
        <p:spPr>
          <a:xfrm>
            <a:off x="1134116" y="3075560"/>
            <a:ext cx="5947620" cy="3124201"/>
          </a:xfrm>
        </p:spPr>
        <p:txBody>
          <a:bodyPr>
            <a:noAutofit/>
          </a:bodyPr>
          <a:lstStyle/>
          <a:p>
            <a:pPr lvl="2"/>
            <a:r>
              <a:rPr lang="en-US" altLang="en-US" sz="2400">
                <a:latin typeface="Arial" panose="020B0604020202020204" pitchFamily="34" charset="0"/>
              </a:rPr>
              <a:t>Ưu điểm</a:t>
            </a:r>
          </a:p>
          <a:p>
            <a:pPr lvl="3">
              <a:lnSpc>
                <a:spcPct val="90000"/>
              </a:lnSpc>
            </a:pPr>
            <a:r>
              <a:rPr lang="en-US" altLang="en-US" sz="2000">
                <a:latin typeface="Arial" panose="020B0604020202020204" pitchFamily="34" charset="0"/>
              </a:rPr>
              <a:t>Hình dáng nhỏ, trọng lượng nhẹ</a:t>
            </a:r>
          </a:p>
          <a:p>
            <a:pPr lvl="3">
              <a:lnSpc>
                <a:spcPct val="90000"/>
              </a:lnSpc>
            </a:pPr>
            <a:r>
              <a:rPr lang="en-US" altLang="en-US" sz="2000">
                <a:latin typeface="Arial" panose="020B0604020202020204" pitchFamily="34" charset="0"/>
              </a:rPr>
              <a:t>Tiêu tốn nguồn thấp</a:t>
            </a:r>
          </a:p>
          <a:p>
            <a:pPr lvl="3">
              <a:lnSpc>
                <a:spcPct val="90000"/>
              </a:lnSpc>
            </a:pPr>
            <a:r>
              <a:rPr lang="en-US" altLang="en-US" sz="2000">
                <a:latin typeface="Arial" panose="020B0604020202020204" pitchFamily="34" charset="0"/>
              </a:rPr>
              <a:t>Màn hình phẳng tuyệt đối nên không méo tại các góc</a:t>
            </a:r>
          </a:p>
          <a:p>
            <a:pPr lvl="3">
              <a:lnSpc>
                <a:spcPct val="90000"/>
              </a:lnSpc>
            </a:pPr>
            <a:r>
              <a:rPr lang="en-US" altLang="en-US" sz="2000">
                <a:latin typeface="Arial" panose="020B0604020202020204" pitchFamily="34" charset="0"/>
              </a:rPr>
              <a:t>Màu sắc đều, ảnh sinh động</a:t>
            </a:r>
          </a:p>
          <a:p>
            <a:pPr lvl="3">
              <a:lnSpc>
                <a:spcPct val="90000"/>
              </a:lnSpc>
            </a:pPr>
            <a:r>
              <a:rPr lang="en-US" altLang="en-US" sz="2000">
                <a:latin typeface="Arial" panose="020B0604020202020204" pitchFamily="34" charset="0"/>
              </a:rPr>
              <a:t>Không bị hiệu ứng điện từ trường</a:t>
            </a:r>
          </a:p>
          <a:p>
            <a:pPr lvl="3">
              <a:lnSpc>
                <a:spcPct val="90000"/>
              </a:lnSpc>
            </a:pPr>
            <a:r>
              <a:rPr lang="en-US" altLang="en-US" sz="2000">
                <a:latin typeface="Arial" panose="020B0604020202020204" pitchFamily="34" charset="0"/>
              </a:rPr>
              <a:t>Có thể màn hình vừa lớn vừa rộng</a:t>
            </a:r>
          </a:p>
          <a:p>
            <a:endParaRPr lang="en-US" sz="2400"/>
          </a:p>
        </p:txBody>
      </p:sp>
      <p:sp>
        <p:nvSpPr>
          <p:cNvPr id="4" name="Content Placeholder 3"/>
          <p:cNvSpPr>
            <a:spLocks noGrp="1"/>
          </p:cNvSpPr>
          <p:nvPr>
            <p:ph sz="half" idx="2"/>
          </p:nvPr>
        </p:nvSpPr>
        <p:spPr>
          <a:xfrm>
            <a:off x="6872451" y="2438399"/>
            <a:ext cx="5611379" cy="3124200"/>
          </a:xfrm>
        </p:spPr>
        <p:txBody>
          <a:bodyPr/>
          <a:lstStyle/>
          <a:p>
            <a:pPr lvl="2"/>
            <a:r>
              <a:rPr lang="en-US" altLang="en-US" sz="2400">
                <a:latin typeface="Arial" panose="020B0604020202020204" pitchFamily="34" charset="0"/>
              </a:rPr>
              <a:t>Nhược điểm</a:t>
            </a:r>
          </a:p>
          <a:p>
            <a:pPr lvl="3">
              <a:lnSpc>
                <a:spcPct val="90000"/>
              </a:lnSpc>
            </a:pPr>
            <a:r>
              <a:rPr lang="en-US" altLang="en-US" sz="1800">
                <a:latin typeface="Arial" panose="020B0604020202020204" pitchFamily="34" charset="0"/>
              </a:rPr>
              <a:t>Giá thành cao</a:t>
            </a:r>
          </a:p>
          <a:p>
            <a:pPr lvl="3">
              <a:lnSpc>
                <a:spcPct val="90000"/>
              </a:lnSpc>
            </a:pPr>
            <a:r>
              <a:rPr lang="en-US" altLang="en-US" sz="1800">
                <a:latin typeface="Arial" panose="020B0604020202020204" pitchFamily="34" charset="0"/>
              </a:rPr>
              <a:t>Góc nhìn hẹp hơn</a:t>
            </a:r>
          </a:p>
          <a:p>
            <a:pPr lvl="3">
              <a:lnSpc>
                <a:spcPct val="90000"/>
              </a:lnSpc>
            </a:pPr>
            <a:r>
              <a:rPr lang="en-US" altLang="en-US" sz="1800">
                <a:latin typeface="Arial" panose="020B0604020202020204" pitchFamily="34" charset="0"/>
              </a:rPr>
              <a:t>Độ tương phản thấp</a:t>
            </a:r>
          </a:p>
          <a:p>
            <a:pPr lvl="3">
              <a:lnSpc>
                <a:spcPct val="90000"/>
              </a:lnSpc>
            </a:pPr>
            <a:r>
              <a:rPr lang="en-US" altLang="en-US" sz="1800">
                <a:latin typeface="Arial" panose="020B0604020202020204" pitchFamily="34" charset="0"/>
              </a:rPr>
              <a:t>Độ chói (độ ngời) thấp hơn</a:t>
            </a:r>
          </a:p>
          <a:p>
            <a:endParaRPr lang="en-US"/>
          </a:p>
        </p:txBody>
      </p:sp>
      <p:sp>
        <p:nvSpPr>
          <p:cNvPr id="5" name="Rectangle 4"/>
          <p:cNvSpPr/>
          <p:nvPr/>
        </p:nvSpPr>
        <p:spPr>
          <a:xfrm>
            <a:off x="1379233" y="2143779"/>
            <a:ext cx="4389343" cy="523220"/>
          </a:xfrm>
          <a:prstGeom prst="rect">
            <a:avLst/>
          </a:prstGeom>
        </p:spPr>
        <p:txBody>
          <a:bodyPr wrap="none">
            <a:spAutoFit/>
          </a:bodyPr>
          <a:lstStyle/>
          <a:p>
            <a:pPr marL="914400" lvl="1" indent="-457200">
              <a:buClr>
                <a:schemeClr val="accent1">
                  <a:lumMod val="75000"/>
                </a:schemeClr>
              </a:buClr>
              <a:buSzPct val="110000"/>
              <a:buFont typeface="Arial" panose="020B0604020202020204" pitchFamily="34" charset="0"/>
              <a:buChar char="•"/>
            </a:pPr>
            <a:r>
              <a:rPr lang="en-US" altLang="en-US" sz="2800">
                <a:latin typeface="Arial" panose="020B0604020202020204" pitchFamily="34" charset="0"/>
              </a:rPr>
              <a:t>Màn hình dạng điểm</a:t>
            </a:r>
          </a:p>
        </p:txBody>
      </p:sp>
    </p:spTree>
    <p:extLst>
      <p:ext uri="{BB962C8B-B14F-4D97-AF65-F5344CB8AC3E}">
        <p14:creationId xmlns:p14="http://schemas.microsoft.com/office/powerpoint/2010/main" val="415051161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CB3EA953-00EE-4151-99AE-3407740133B9}" type="slidenum">
              <a:rPr lang="en-US" altLang="en-US"/>
              <a:pPr/>
              <a:t>61</a:t>
            </a:fld>
            <a:endParaRPr lang="en-US" altLang="en-US"/>
          </a:p>
        </p:txBody>
      </p:sp>
      <p:sp>
        <p:nvSpPr>
          <p:cNvPr id="510980" name="Rectangle 4"/>
          <p:cNvSpPr>
            <a:spLocks noGrp="1" noChangeArrowheads="1"/>
          </p:cNvSpPr>
          <p:nvPr>
            <p:ph type="title"/>
          </p:nvPr>
        </p:nvSpPr>
        <p:spPr>
          <a:noFill/>
          <a:ln/>
        </p:spPr>
        <p:txBody>
          <a:bodyPr/>
          <a:lstStyle/>
          <a:p>
            <a:r>
              <a:rPr lang="en-US" altLang="en-US">
                <a:latin typeface="Arial" panose="020B0604020202020204" pitchFamily="34" charset="0"/>
              </a:rPr>
              <a:t>1.3.1. Phần cứng đồ họa</a:t>
            </a:r>
          </a:p>
        </p:txBody>
      </p:sp>
      <p:sp>
        <p:nvSpPr>
          <p:cNvPr id="510981" name="Rectangle 5"/>
          <p:cNvSpPr>
            <a:spLocks noGrp="1" noChangeArrowheads="1"/>
          </p:cNvSpPr>
          <p:nvPr>
            <p:ph type="body" idx="1"/>
          </p:nvPr>
        </p:nvSpPr>
        <p:spPr>
          <a:xfrm>
            <a:off x="1484311" y="812259"/>
            <a:ext cx="8229600" cy="4876800"/>
          </a:xfrm>
          <a:noFill/>
          <a:ln/>
        </p:spPr>
        <p:txBody>
          <a:bodyPr/>
          <a:lstStyle/>
          <a:p>
            <a:pPr lvl="1"/>
            <a:r>
              <a:rPr lang="en-US" altLang="en-US" sz="2800">
                <a:latin typeface="Arial" panose="020B0604020202020204" pitchFamily="34" charset="0"/>
              </a:rPr>
              <a:t>Màn hình Plasma (</a:t>
            </a:r>
            <a:r>
              <a:rPr lang="en-US" altLang="en-US" sz="2800">
                <a:solidFill>
                  <a:srgbClr val="0000FF"/>
                </a:solidFill>
                <a:latin typeface="Arial" panose="020B0604020202020204" pitchFamily="34" charset="0"/>
              </a:rPr>
              <a:t>sv tự tìm hiểu</a:t>
            </a:r>
            <a:r>
              <a:rPr lang="en-US" altLang="en-US" sz="2800">
                <a:latin typeface="Arial" panose="020B0604020202020204" pitchFamily="34" charset="0"/>
              </a:rPr>
              <a:t>)</a:t>
            </a:r>
          </a:p>
          <a:p>
            <a:pPr lvl="2"/>
            <a:endParaRPr lang="en-US" altLang="en-US" sz="2800">
              <a:latin typeface="Arial" panose="020B0604020202020204" pitchFamily="34" charset="0"/>
            </a:endParaRPr>
          </a:p>
        </p:txBody>
      </p:sp>
    </p:spTree>
    <p:extLst>
      <p:ext uri="{BB962C8B-B14F-4D97-AF65-F5344CB8AC3E}">
        <p14:creationId xmlns:p14="http://schemas.microsoft.com/office/powerpoint/2010/main" val="333373945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F03E51DA-FEC4-4FA9-A2ED-5DF103E750FB}" type="slidenum">
              <a:rPr lang="en-US" altLang="en-US"/>
              <a:pPr/>
              <a:t>62</a:t>
            </a:fld>
            <a:endParaRPr lang="en-US" altLang="en-US"/>
          </a:p>
        </p:txBody>
      </p:sp>
      <p:sp>
        <p:nvSpPr>
          <p:cNvPr id="481284" name="Rectangle 4"/>
          <p:cNvSpPr>
            <a:spLocks noGrp="1" noChangeArrowheads="1"/>
          </p:cNvSpPr>
          <p:nvPr>
            <p:ph type="title"/>
          </p:nvPr>
        </p:nvSpPr>
        <p:spPr>
          <a:noFill/>
          <a:ln/>
        </p:spPr>
        <p:txBody>
          <a:bodyPr/>
          <a:lstStyle/>
          <a:p>
            <a:r>
              <a:rPr lang="en-US" altLang="en-US">
                <a:latin typeface="Arial" panose="020B0604020202020204" pitchFamily="34" charset="0"/>
              </a:rPr>
              <a:t>1.3.2. Phần mềm đồ họa</a:t>
            </a:r>
          </a:p>
        </p:txBody>
      </p:sp>
      <p:sp>
        <p:nvSpPr>
          <p:cNvPr id="481285" name="Rectangle 5"/>
          <p:cNvSpPr>
            <a:spLocks noGrp="1" noChangeArrowheads="1"/>
          </p:cNvSpPr>
          <p:nvPr>
            <p:ph type="body" idx="1"/>
          </p:nvPr>
        </p:nvSpPr>
        <p:spPr>
          <a:xfrm>
            <a:off x="1728281" y="2438399"/>
            <a:ext cx="8229600" cy="4953000"/>
          </a:xfrm>
          <a:noFill/>
          <a:ln/>
        </p:spPr>
        <p:txBody>
          <a:bodyPr/>
          <a:lstStyle/>
          <a:p>
            <a:pPr lvl="1" algn="just"/>
            <a:r>
              <a:rPr lang="en-US" altLang="en-US" sz="2800">
                <a:latin typeface="Arial" panose="020B0604020202020204" pitchFamily="34" charset="0"/>
              </a:rPr>
              <a:t>Các loại phần mềm đồ họa</a:t>
            </a:r>
          </a:p>
          <a:p>
            <a:pPr lvl="2" algn="just"/>
            <a:r>
              <a:rPr lang="en-US" altLang="en-US" sz="2400">
                <a:latin typeface="Arial" panose="020B0604020202020204" pitchFamily="34" charset="0"/>
              </a:rPr>
              <a:t>Các công cụ lập trình cung cấp một tập các hàm đồ họa có thể được dùng trong các ngôn ngữ lập trình </a:t>
            </a:r>
            <a:r>
              <a:rPr lang="en-US" altLang="en-US" sz="2400" smtClean="0">
                <a:latin typeface="Arial" panose="020B0604020202020204" pitchFamily="34" charset="0"/>
              </a:rPr>
              <a:t>như </a:t>
            </a:r>
            <a:r>
              <a:rPr lang="en-US" altLang="en-US" sz="2400">
                <a:latin typeface="Arial" panose="020B0604020202020204" pitchFamily="34" charset="0"/>
              </a:rPr>
              <a:t>C, </a:t>
            </a:r>
            <a:r>
              <a:rPr lang="en-US" altLang="en-US" sz="2400" smtClean="0">
                <a:latin typeface="Arial" panose="020B0604020202020204" pitchFamily="34" charset="0"/>
              </a:rPr>
              <a:t>C++, </a:t>
            </a:r>
            <a:r>
              <a:rPr lang="en-US" altLang="en-US" sz="2400">
                <a:latin typeface="Arial" panose="020B0604020202020204" pitchFamily="34" charset="0"/>
              </a:rPr>
              <a:t>.. Các hàm cơ sở của nó bao gồm việc tạo các đối tượng cơ sở của hình ảnh như đoạn thẳng, đa giác, đường tròn,… thay đổi màu sắc, chọn khung nhìn, áp dụng các phép biến đổi. </a:t>
            </a:r>
          </a:p>
          <a:p>
            <a:pPr lvl="2" algn="just"/>
            <a:endParaRPr lang="en-US" altLang="en-US" sz="2800">
              <a:latin typeface="Arial" panose="020B0604020202020204" pitchFamily="34" charset="0"/>
            </a:endParaRPr>
          </a:p>
          <a:p>
            <a:pPr lvl="2" algn="just"/>
            <a:endParaRPr lang="en-US" altLang="en-US" sz="2800">
              <a:latin typeface="Arial" panose="020B0604020202020204" pitchFamily="34" charset="0"/>
            </a:endParaRPr>
          </a:p>
          <a:p>
            <a:pPr lvl="2" algn="just"/>
            <a:endParaRPr lang="en-US" altLang="en-US" sz="2400">
              <a:latin typeface="Arial" panose="020B0604020202020204" pitchFamily="34" charset="0"/>
            </a:endParaRPr>
          </a:p>
        </p:txBody>
      </p:sp>
    </p:spTree>
    <p:extLst>
      <p:ext uri="{BB962C8B-B14F-4D97-AF65-F5344CB8AC3E}">
        <p14:creationId xmlns:p14="http://schemas.microsoft.com/office/powerpoint/2010/main" val="351467780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EE0CD216-C3EB-4D61-900E-AD845633BA8F}" type="slidenum">
              <a:rPr lang="en-US" altLang="en-US"/>
              <a:pPr/>
              <a:t>63</a:t>
            </a:fld>
            <a:endParaRPr lang="en-US" altLang="en-US"/>
          </a:p>
        </p:txBody>
      </p:sp>
      <p:sp>
        <p:nvSpPr>
          <p:cNvPr id="482308" name="Rectangle 4"/>
          <p:cNvSpPr>
            <a:spLocks noGrp="1" noChangeArrowheads="1"/>
          </p:cNvSpPr>
          <p:nvPr>
            <p:ph type="title"/>
          </p:nvPr>
        </p:nvSpPr>
        <p:spPr>
          <a:noFill/>
          <a:ln/>
        </p:spPr>
        <p:txBody>
          <a:bodyPr/>
          <a:lstStyle/>
          <a:p>
            <a:r>
              <a:rPr lang="en-US" altLang="en-US">
                <a:latin typeface="Arial" panose="020B0604020202020204" pitchFamily="34" charset="0"/>
              </a:rPr>
              <a:t>1.3.2. Phần mềm đồ họa</a:t>
            </a:r>
          </a:p>
        </p:txBody>
      </p:sp>
      <p:sp>
        <p:nvSpPr>
          <p:cNvPr id="482309" name="Rectangle 5"/>
          <p:cNvSpPr>
            <a:spLocks noGrp="1" noChangeArrowheads="1"/>
          </p:cNvSpPr>
          <p:nvPr>
            <p:ph type="body" idx="1"/>
          </p:nvPr>
        </p:nvSpPr>
        <p:spPr>
          <a:xfrm>
            <a:off x="1845013" y="2329774"/>
            <a:ext cx="8229600" cy="4953000"/>
          </a:xfrm>
          <a:noFill/>
          <a:ln/>
        </p:spPr>
        <p:txBody>
          <a:bodyPr/>
          <a:lstStyle/>
          <a:p>
            <a:pPr lvl="1" algn="just"/>
            <a:r>
              <a:rPr lang="en-US" altLang="en-US" sz="2800">
                <a:latin typeface="Arial" panose="020B0604020202020204" pitchFamily="34" charset="0"/>
              </a:rPr>
              <a:t>Các loại phần mềm đồ họa</a:t>
            </a:r>
          </a:p>
          <a:p>
            <a:pPr lvl="2" algn="just"/>
            <a:r>
              <a:rPr lang="en-US" altLang="en-US" sz="2400">
                <a:latin typeface="Arial" panose="020B0604020202020204" pitchFamily="34" charset="0"/>
              </a:rPr>
              <a:t>Các ứng dụng đồ họa được thiết kế cho những người dùng không phải là lập trình viên, cho phép người dùng tạo các đối tượng, hình ảnh, … mà không cần quan tâm tới việc chúng được tạo ra như thế nào. Ví dụ như là Photoshop, AutoCAD, … </a:t>
            </a:r>
          </a:p>
          <a:p>
            <a:pPr lvl="2" algn="just"/>
            <a:endParaRPr lang="en-US" altLang="en-US" sz="2800">
              <a:latin typeface="Arial" panose="020B0604020202020204" pitchFamily="34" charset="0"/>
            </a:endParaRPr>
          </a:p>
          <a:p>
            <a:pPr lvl="2" algn="just"/>
            <a:endParaRPr lang="en-US" altLang="en-US" sz="2800">
              <a:latin typeface="Arial" panose="020B0604020202020204" pitchFamily="34" charset="0"/>
            </a:endParaRPr>
          </a:p>
          <a:p>
            <a:pPr lvl="2" algn="just"/>
            <a:endParaRPr lang="en-US" altLang="en-US" sz="2800">
              <a:latin typeface="Arial" panose="020B0604020202020204" pitchFamily="34" charset="0"/>
            </a:endParaRPr>
          </a:p>
        </p:txBody>
      </p:sp>
    </p:spTree>
    <p:extLst>
      <p:ext uri="{BB962C8B-B14F-4D97-AF65-F5344CB8AC3E}">
        <p14:creationId xmlns:p14="http://schemas.microsoft.com/office/powerpoint/2010/main" val="402694886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CD0DA2C6-AD63-423D-921A-AD7B3E4D5ACD}" type="slidenum">
              <a:rPr lang="en-US" altLang="en-US"/>
              <a:pPr/>
              <a:t>64</a:t>
            </a:fld>
            <a:endParaRPr lang="en-US" altLang="en-US"/>
          </a:p>
        </p:txBody>
      </p:sp>
      <p:sp>
        <p:nvSpPr>
          <p:cNvPr id="483332" name="Rectangle 4"/>
          <p:cNvSpPr>
            <a:spLocks noGrp="1" noChangeArrowheads="1"/>
          </p:cNvSpPr>
          <p:nvPr>
            <p:ph type="title"/>
          </p:nvPr>
        </p:nvSpPr>
        <p:spPr>
          <a:noFill/>
          <a:ln/>
        </p:spPr>
        <p:txBody>
          <a:bodyPr/>
          <a:lstStyle/>
          <a:p>
            <a:r>
              <a:rPr lang="en-US" altLang="en-US">
                <a:latin typeface="Arial" panose="020B0604020202020204" pitchFamily="34" charset="0"/>
              </a:rPr>
              <a:t>1.3.2. Phần mềm đồ họa</a:t>
            </a:r>
          </a:p>
        </p:txBody>
      </p:sp>
      <p:sp>
        <p:nvSpPr>
          <p:cNvPr id="483333" name="Rectangle 5"/>
          <p:cNvSpPr>
            <a:spLocks noGrp="1" noChangeArrowheads="1"/>
          </p:cNvSpPr>
          <p:nvPr>
            <p:ph type="body" idx="1"/>
          </p:nvPr>
        </p:nvSpPr>
        <p:spPr>
          <a:xfrm>
            <a:off x="1718554" y="1905000"/>
            <a:ext cx="8865140" cy="4953000"/>
          </a:xfrm>
          <a:noFill/>
          <a:ln/>
        </p:spPr>
        <p:txBody>
          <a:bodyPr>
            <a:normAutofit/>
          </a:bodyPr>
          <a:lstStyle/>
          <a:p>
            <a:pPr lvl="1" algn="just"/>
            <a:r>
              <a:rPr lang="en-US" altLang="en-US" sz="2800">
                <a:latin typeface="Arial" panose="020B0604020202020204" pitchFamily="34" charset="0"/>
              </a:rPr>
              <a:t>Chuẩn phần mềm</a:t>
            </a:r>
          </a:p>
          <a:p>
            <a:pPr lvl="2" algn="just"/>
            <a:r>
              <a:rPr lang="en-US" altLang="en-US" sz="2400">
                <a:latin typeface="Arial" panose="020B0604020202020204" pitchFamily="34" charset="0"/>
              </a:rPr>
              <a:t>Mục tiêu căn bản của các phần mềm đồ họa được chuẩn là tính tương thích. Khi các công cụ được thiết kế với các hàm đồ họa chuẩn, phần mềm có thể được di chuyển một cách dễ dàng từ hệ phần cứng này sang hệ phần cứng khác và được dùng trong nhiều cài đặt và ứng dụng khác nhau. </a:t>
            </a:r>
          </a:p>
          <a:p>
            <a:pPr lvl="2" algn="just"/>
            <a:r>
              <a:rPr lang="en-US" altLang="en-US" sz="2400">
                <a:latin typeface="Arial" panose="020B0604020202020204" pitchFamily="34" charset="0"/>
              </a:rPr>
              <a:t>Chuẩn cho việc phát triển các phần mềm đồ họa đã ra đời đó là GKS (Graphics Kernel System – Hệ đồ họa cơ sở). Hệ thống này ban đầu được thiết kế cho tập các công cụ đồ họa hai chiều, sau đó được phát triển và mở rộng cho đồ họa ba chiều. </a:t>
            </a:r>
            <a:endParaRPr lang="en-US" altLang="en-US" sz="2800">
              <a:latin typeface="Arial" panose="020B0604020202020204" pitchFamily="34" charset="0"/>
            </a:endParaRPr>
          </a:p>
        </p:txBody>
      </p:sp>
    </p:spTree>
    <p:extLst>
      <p:ext uri="{BB962C8B-B14F-4D97-AF65-F5344CB8AC3E}">
        <p14:creationId xmlns:p14="http://schemas.microsoft.com/office/powerpoint/2010/main" val="3241874282"/>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D4A64191-B3CA-4ED8-A30B-497FCDECE799}" type="slidenum">
              <a:rPr lang="en-US" altLang="en-US"/>
              <a:pPr/>
              <a:t>65</a:t>
            </a:fld>
            <a:endParaRPr lang="en-US" altLang="en-US"/>
          </a:p>
        </p:txBody>
      </p:sp>
      <p:sp>
        <p:nvSpPr>
          <p:cNvPr id="484356" name="Rectangle 4"/>
          <p:cNvSpPr>
            <a:spLocks noGrp="1" noChangeArrowheads="1"/>
          </p:cNvSpPr>
          <p:nvPr>
            <p:ph type="title"/>
          </p:nvPr>
        </p:nvSpPr>
        <p:spPr>
          <a:noFill/>
          <a:ln/>
        </p:spPr>
        <p:txBody>
          <a:bodyPr/>
          <a:lstStyle/>
          <a:p>
            <a:r>
              <a:rPr lang="en-US" altLang="en-US">
                <a:latin typeface="Arial" panose="020B0604020202020204" pitchFamily="34" charset="0"/>
              </a:rPr>
              <a:t>1.3.2. Phần mềm đồ họa</a:t>
            </a:r>
          </a:p>
        </p:txBody>
      </p:sp>
      <p:sp>
        <p:nvSpPr>
          <p:cNvPr id="484357" name="Rectangle 5"/>
          <p:cNvSpPr>
            <a:spLocks noGrp="1" noChangeArrowheads="1"/>
          </p:cNvSpPr>
          <p:nvPr>
            <p:ph type="body" idx="1"/>
          </p:nvPr>
        </p:nvSpPr>
        <p:spPr>
          <a:xfrm>
            <a:off x="891701" y="2358958"/>
            <a:ext cx="9925455" cy="4953000"/>
          </a:xfrm>
          <a:noFill/>
          <a:ln/>
        </p:spPr>
        <p:txBody>
          <a:bodyPr>
            <a:normAutofit/>
          </a:bodyPr>
          <a:lstStyle/>
          <a:p>
            <a:pPr lvl="1" algn="just"/>
            <a:r>
              <a:rPr lang="en-US" altLang="en-US" sz="2800">
                <a:latin typeface="Arial" panose="020B0604020202020204" pitchFamily="34" charset="0"/>
              </a:rPr>
              <a:t>Chuẩn phần mềm</a:t>
            </a:r>
          </a:p>
          <a:p>
            <a:pPr lvl="2" algn="just"/>
            <a:r>
              <a:rPr lang="en-US" altLang="en-US" sz="2400">
                <a:latin typeface="Arial" panose="020B0604020202020204" pitchFamily="34" charset="0"/>
              </a:rPr>
              <a:t>Các hàm của GKS thực sự chỉ là các mô tả trừu tượng, độc lập với bất kì ngôn ngữ lập trình nào. Để cài đặt một chuẩn đồ họa cho ngôn ngữ cụ thể nào, các cú pháp tương ứng sẽ được xác định và cụ thể hóa. </a:t>
            </a:r>
          </a:p>
          <a:p>
            <a:pPr lvl="2" algn="just"/>
            <a:r>
              <a:rPr lang="en-US" altLang="en-US" sz="2400">
                <a:latin typeface="Arial" panose="020B0604020202020204" pitchFamily="34" charset="0"/>
              </a:rPr>
              <a:t>GKS xác lập được các ý tưởng ban đầu cho các hàm đồ họa cơ sở, tuy nhiên nó không cung cấp một cách thức chuẩn cho việc giao tiếp đồ họa với các thiết bị xuất. Nó cũng không xác định các cách thức cho các mô hình thời gian thực cũng như các cách thức lưu trữ và chuyển đổi hình ảnh.</a:t>
            </a:r>
            <a:r>
              <a:rPr lang="en-US" altLang="en-US">
                <a:latin typeface="Arial" panose="020B0604020202020204" pitchFamily="34" charset="0"/>
              </a:rPr>
              <a:t> </a:t>
            </a:r>
          </a:p>
          <a:p>
            <a:pPr lvl="2" algn="just"/>
            <a:endParaRPr lang="en-US" altLang="en-US">
              <a:latin typeface="Arial" panose="020B0604020202020204" pitchFamily="34" charset="0"/>
            </a:endParaRPr>
          </a:p>
          <a:p>
            <a:pPr lvl="2" algn="just"/>
            <a:endParaRPr lang="en-US" altLang="en-US" sz="2800">
              <a:latin typeface="Arial" panose="020B0604020202020204" pitchFamily="34" charset="0"/>
            </a:endParaRPr>
          </a:p>
        </p:txBody>
      </p:sp>
    </p:spTree>
    <p:extLst>
      <p:ext uri="{BB962C8B-B14F-4D97-AF65-F5344CB8AC3E}">
        <p14:creationId xmlns:p14="http://schemas.microsoft.com/office/powerpoint/2010/main" val="36694803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228D9C19-E797-46C0-A61E-B96BCABD14DA}" type="slidenum">
              <a:rPr lang="en-US" altLang="en-US"/>
              <a:pPr/>
              <a:t>7</a:t>
            </a:fld>
            <a:endParaRPr lang="en-US" altLang="en-US"/>
          </a:p>
        </p:txBody>
      </p:sp>
      <p:sp>
        <p:nvSpPr>
          <p:cNvPr id="454660" name="Rectangle 4"/>
          <p:cNvSpPr>
            <a:spLocks noGrp="1" noChangeArrowheads="1"/>
          </p:cNvSpPr>
          <p:nvPr>
            <p:ph type="title"/>
          </p:nvPr>
        </p:nvSpPr>
        <p:spPr>
          <a:noFill/>
          <a:ln/>
        </p:spPr>
        <p:txBody>
          <a:bodyPr/>
          <a:lstStyle/>
          <a:p>
            <a:r>
              <a:rPr lang="en-US" altLang="en-US">
                <a:latin typeface="Arial" panose="020B0604020202020204" pitchFamily="34" charset="0"/>
              </a:rPr>
              <a:t>1.1 Khái niệm Đồ họa máy tính</a:t>
            </a:r>
          </a:p>
        </p:txBody>
      </p:sp>
      <p:sp>
        <p:nvSpPr>
          <p:cNvPr id="454661" name="Rectangle 5"/>
          <p:cNvSpPr>
            <a:spLocks noGrp="1" noChangeArrowheads="1"/>
          </p:cNvSpPr>
          <p:nvPr>
            <p:ph type="body" idx="1"/>
          </p:nvPr>
        </p:nvSpPr>
        <p:spPr>
          <a:noFill/>
          <a:ln/>
        </p:spPr>
        <p:txBody>
          <a:bodyPr/>
          <a:lstStyle/>
          <a:p>
            <a:pPr algn="just"/>
            <a:r>
              <a:rPr lang="en-US" altLang="en-US">
                <a:latin typeface="Arial" panose="020B0604020202020204" pitchFamily="34" charset="0"/>
              </a:rPr>
              <a:t>Đồ họa máy tính không bị giới hạn trong các ảnh tĩnh mà hướng tới các ảnh động </a:t>
            </a:r>
          </a:p>
          <a:p>
            <a:pPr lvl="1" algn="just"/>
            <a:r>
              <a:rPr lang="en-US" altLang="en-US">
                <a:latin typeface="Arial" panose="020B0604020202020204" pitchFamily="34" charset="0"/>
              </a:rPr>
              <a:t>Sự đổi hướng của cánh máy bay siêu âm</a:t>
            </a:r>
          </a:p>
          <a:p>
            <a:pPr lvl="1" algn="just"/>
            <a:r>
              <a:rPr lang="en-US" altLang="en-US">
                <a:latin typeface="Arial" panose="020B0604020202020204" pitchFamily="34" charset="0"/>
              </a:rPr>
              <a:t>Sự phát triển của khuôn mặt người từ lúc trẻ thơ tới lúc già </a:t>
            </a:r>
          </a:p>
          <a:p>
            <a:pPr lvl="1" algn="just"/>
            <a:r>
              <a:rPr lang="en-US" altLang="en-US">
                <a:latin typeface="Arial" panose="020B0604020202020204" pitchFamily="34" charset="0"/>
              </a:rPr>
              <a:t>Trừu tượng như là xu hướng phát triển của việc sử dụng năng lượng, gia tăng dân số, … </a:t>
            </a:r>
          </a:p>
          <a:p>
            <a:pPr lvl="1" algn="just"/>
            <a:endParaRPr lang="en-US" altLang="en-US">
              <a:latin typeface="Arial" panose="020B0604020202020204" pitchFamily="34" charset="0"/>
            </a:endParaRPr>
          </a:p>
        </p:txBody>
      </p:sp>
    </p:spTree>
    <p:extLst>
      <p:ext uri="{BB962C8B-B14F-4D97-AF65-F5344CB8AC3E}">
        <p14:creationId xmlns:p14="http://schemas.microsoft.com/office/powerpoint/2010/main" val="310145861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8B4A99BE-455C-4501-879D-57240C5C6D7F}" type="slidenum">
              <a:rPr lang="en-US" altLang="en-US"/>
              <a:pPr/>
              <a:t>8</a:t>
            </a:fld>
            <a:endParaRPr lang="en-US" altLang="en-US"/>
          </a:p>
        </p:txBody>
      </p:sp>
      <p:sp>
        <p:nvSpPr>
          <p:cNvPr id="428034" name="Rectangle 2"/>
          <p:cNvSpPr>
            <a:spLocks noGrp="1" noChangeArrowheads="1"/>
          </p:cNvSpPr>
          <p:nvPr>
            <p:ph type="title"/>
          </p:nvPr>
        </p:nvSpPr>
        <p:spPr/>
        <p:txBody>
          <a:bodyPr/>
          <a:lstStyle/>
          <a:p>
            <a:r>
              <a:rPr lang="en-US" altLang="en-US">
                <a:latin typeface="Arial" panose="020B0604020202020204" pitchFamily="34" charset="0"/>
              </a:rPr>
              <a:t>1.2. Ứng dụng của ĐHMT</a:t>
            </a:r>
          </a:p>
        </p:txBody>
      </p:sp>
      <p:sp>
        <p:nvSpPr>
          <p:cNvPr id="428035" name="Rectangle 3"/>
          <p:cNvSpPr>
            <a:spLocks noGrp="1" noChangeArrowheads="1"/>
          </p:cNvSpPr>
          <p:nvPr>
            <p:ph type="body" idx="1"/>
          </p:nvPr>
        </p:nvSpPr>
        <p:spPr/>
        <p:txBody>
          <a:bodyPr>
            <a:normAutofit lnSpcReduction="10000"/>
          </a:bodyPr>
          <a:lstStyle/>
          <a:p>
            <a:pPr algn="just"/>
            <a:r>
              <a:rPr lang="en-US" altLang="en-US">
                <a:latin typeface="Arial" panose="020B0604020202020204" pitchFamily="34" charset="0"/>
              </a:rPr>
              <a:t>Hỗ trợ thiết kế (CAD/CAM)</a:t>
            </a:r>
          </a:p>
          <a:p>
            <a:pPr lvl="1" algn="just"/>
            <a:r>
              <a:rPr lang="en-US" altLang="en-US">
                <a:latin typeface="Arial" panose="020B0604020202020204" pitchFamily="34" charset="0"/>
              </a:rPr>
              <a:t>Thiết kế các cao ốc, ô tô, máy bay, tàu thủy, tàu vũ trụ, máy tính, trang trí mẫu vải,…</a:t>
            </a:r>
          </a:p>
          <a:p>
            <a:pPr lvl="2" algn="just"/>
            <a:r>
              <a:rPr lang="en-US" altLang="en-US">
                <a:latin typeface="Arial" panose="020B0604020202020204" pitchFamily="34" charset="0"/>
              </a:rPr>
              <a:t>Các đối tượng được hiển thị dưới dạng các phác thảo của phần khung, từ đó có thể thấy được toàn bộ hình dạng và các thành phần bên trong của các đối tượng. </a:t>
            </a:r>
          </a:p>
          <a:p>
            <a:pPr lvl="2" algn="just"/>
            <a:r>
              <a:rPr lang="en-US" altLang="en-US">
                <a:latin typeface="Arial" panose="020B0604020202020204" pitchFamily="34" charset="0"/>
              </a:rPr>
              <a:t>Người thiết kế sẽ dễ dàng nhận thấy ngay các thay đổi của đối tượng khi tiến hành hiệu chỉnh các chi tiết hay thay đổi góc nhìn, …. </a:t>
            </a:r>
          </a:p>
          <a:p>
            <a:pPr lvl="2" algn="just"/>
            <a:r>
              <a:rPr lang="en-US" altLang="en-US">
                <a:latin typeface="Arial" panose="020B0604020202020204" pitchFamily="34" charset="0"/>
              </a:rPr>
              <a:t>Các mô hình chiếu sáng, tô màu và tạo bóng bề mặt sẽ được kết hợp tạo ra sản phẩm</a:t>
            </a:r>
          </a:p>
        </p:txBody>
      </p:sp>
    </p:spTree>
    <p:extLst>
      <p:ext uri="{BB962C8B-B14F-4D97-AF65-F5344CB8AC3E}">
        <p14:creationId xmlns:p14="http://schemas.microsoft.com/office/powerpoint/2010/main" val="384995009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5"/>
          <p:cNvSpPr>
            <a:spLocks noGrp="1"/>
          </p:cNvSpPr>
          <p:nvPr>
            <p:ph type="sldNum" sz="quarter" idx="12"/>
          </p:nvPr>
        </p:nvSpPr>
        <p:spPr/>
        <p:txBody>
          <a:bodyPr/>
          <a:lstStyle/>
          <a:p>
            <a:fld id="{97AD277F-7946-4D10-A252-AD67BC0C8CD0}" type="slidenum">
              <a:rPr lang="en-US" altLang="en-US"/>
              <a:pPr/>
              <a:t>9</a:t>
            </a:fld>
            <a:endParaRPr lang="en-US" altLang="en-US"/>
          </a:p>
        </p:txBody>
      </p:sp>
      <p:sp>
        <p:nvSpPr>
          <p:cNvPr id="429062" name="Rectangle 6"/>
          <p:cNvSpPr>
            <a:spLocks noGrp="1" noChangeArrowheads="1"/>
          </p:cNvSpPr>
          <p:nvPr>
            <p:ph type="title"/>
          </p:nvPr>
        </p:nvSpPr>
        <p:spPr>
          <a:noFill/>
          <a:ln/>
        </p:spPr>
        <p:txBody>
          <a:bodyPr/>
          <a:lstStyle/>
          <a:p>
            <a:r>
              <a:rPr lang="en-US" altLang="en-US">
                <a:latin typeface="Arial" panose="020B0604020202020204" pitchFamily="34" charset="0"/>
              </a:rPr>
              <a:t>1.2. Ứng dụng của ĐHMT</a:t>
            </a:r>
          </a:p>
        </p:txBody>
      </p:sp>
      <p:sp>
        <p:nvSpPr>
          <p:cNvPr id="429063" name="Rectangle 7"/>
          <p:cNvSpPr>
            <a:spLocks noGrp="1" noChangeArrowheads="1"/>
          </p:cNvSpPr>
          <p:nvPr>
            <p:ph type="body" idx="1"/>
          </p:nvPr>
        </p:nvSpPr>
        <p:spPr>
          <a:xfrm>
            <a:off x="1484311" y="838198"/>
            <a:ext cx="10018713" cy="3124201"/>
          </a:xfrm>
          <a:noFill/>
          <a:ln/>
        </p:spPr>
        <p:txBody>
          <a:bodyPr/>
          <a:lstStyle/>
          <a:p>
            <a:r>
              <a:rPr lang="en-US" altLang="en-US">
                <a:latin typeface="Arial" panose="020B0604020202020204" pitchFamily="34" charset="0"/>
              </a:rPr>
              <a:t>Hỗ trợ thiết kế (CAD/CAM)</a:t>
            </a:r>
          </a:p>
          <a:p>
            <a:endParaRPr lang="en-US" altLang="en-US">
              <a:latin typeface="Arial" panose="020B0604020202020204" pitchFamily="34" charset="0"/>
            </a:endParaRPr>
          </a:p>
        </p:txBody>
      </p:sp>
      <p:pic>
        <p:nvPicPr>
          <p:cNvPr id="429064" name="Picture 8" descr="hinh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8709" y="2890982"/>
            <a:ext cx="44958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9065"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93073" y="2590797"/>
            <a:ext cx="3409950" cy="411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8103168"/>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Parallax</Template>
  <TotalTime>155</TotalTime>
  <Words>3636</Words>
  <Application>Microsoft Office PowerPoint</Application>
  <PresentationFormat>Widescreen</PresentationFormat>
  <Paragraphs>320</Paragraphs>
  <Slides>65</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65</vt:i4>
      </vt:variant>
    </vt:vector>
  </HeadingPairs>
  <TitlesOfParts>
    <vt:vector size="71" baseType="lpstr">
      <vt:lpstr>Arial</vt:lpstr>
      <vt:lpstr>Calibri</vt:lpstr>
      <vt:lpstr>Constantia</vt:lpstr>
      <vt:lpstr>Corbel</vt:lpstr>
      <vt:lpstr>Wingdings</vt:lpstr>
      <vt:lpstr>Parallax</vt:lpstr>
      <vt:lpstr>PowerPoint Presentation</vt:lpstr>
      <vt:lpstr>PowerPoint Presentation</vt:lpstr>
      <vt:lpstr>1.1 Khái niệm Đồ họa máy tính</vt:lpstr>
      <vt:lpstr>1.1 Khái niệm Đồ họa máy tính</vt:lpstr>
      <vt:lpstr>1.1 Khái niệm Đồ họa máy tính</vt:lpstr>
      <vt:lpstr>1.1 Khái niệm Đồ họa máy tính</vt:lpstr>
      <vt:lpstr>1.1 Khái niệm Đồ họa máy tính</vt:lpstr>
      <vt:lpstr>1.2. Ứng dụng của ĐHMT</vt:lpstr>
      <vt:lpstr>1.2. Ứng dụng của ĐHMT</vt:lpstr>
      <vt:lpstr>1.2. Ứng dụng của ĐHMT</vt:lpstr>
      <vt:lpstr>1.2. Ứng dụng của ĐHMT</vt:lpstr>
      <vt:lpstr>1.2. Ứng dụng của ĐHMT</vt:lpstr>
      <vt:lpstr>1.2. Ứng dụng của ĐHMT</vt:lpstr>
      <vt:lpstr>1.2. Ứng dụng của ĐHMT</vt:lpstr>
      <vt:lpstr>1.2. Ứng dụng của ĐHMT</vt:lpstr>
      <vt:lpstr>1.2. Ứng dụng của ĐHMT</vt:lpstr>
      <vt:lpstr>1.2. Ứng dụng của ĐHMT</vt:lpstr>
      <vt:lpstr>1.2. Ứng dụng của ĐHMT</vt:lpstr>
      <vt:lpstr>1.2. Ứng dụng của ĐHMT</vt:lpstr>
      <vt:lpstr>1.2. Ứng dụng của ĐHMT</vt:lpstr>
      <vt:lpstr>1.2. Ứng dụng của ĐHMT</vt:lpstr>
      <vt:lpstr>1.2. Ứng dụng của ĐHMT</vt:lpstr>
      <vt:lpstr>1.2. Ứng dụng của ĐHMT</vt:lpstr>
      <vt:lpstr>1.2. Ứng dụng của ĐHMT</vt:lpstr>
      <vt:lpstr>1.2. Ứng dụng của ĐHMT</vt:lpstr>
      <vt:lpstr>1.2. Ứng dụng của ĐHMT</vt:lpstr>
      <vt:lpstr>1.3. Tổng quan một hệ đồ họa</vt:lpstr>
      <vt:lpstr>1.3.1. Phần cứng đồ họa</vt:lpstr>
      <vt:lpstr>1.3.1. Phần cứng đồ họa</vt:lpstr>
      <vt:lpstr>1.3.1. Phần cứng đồ họa</vt:lpstr>
      <vt:lpstr>1.3.1. Phần cứng đồ họa</vt:lpstr>
      <vt:lpstr>1.3.1. Phần cứng đồ họa</vt:lpstr>
      <vt:lpstr>1.3.1. Phần cứng đồ họa</vt:lpstr>
      <vt:lpstr>1.3.1. Phần cứng đồ họa</vt:lpstr>
      <vt:lpstr>1.3.1. Phần cứng đồ họa</vt:lpstr>
      <vt:lpstr>1.3.1. Phần cứng đồ họa</vt:lpstr>
      <vt:lpstr>1.3.1. Phần cứng đồ họa</vt:lpstr>
      <vt:lpstr>1.3.1. Phần cứng đồ họa</vt:lpstr>
      <vt:lpstr>1.3.1. Phần cứng đồ họa</vt:lpstr>
      <vt:lpstr>1.3.1. Phần cứng đồ họa</vt:lpstr>
      <vt:lpstr>1.3.1. Phần cứng đồ họa</vt:lpstr>
      <vt:lpstr>1.3.1. Phần cứng đồ họa</vt:lpstr>
      <vt:lpstr>1.3.1. Phần cứng đồ họa</vt:lpstr>
      <vt:lpstr>1.3.1. Phần cứng đồ họa</vt:lpstr>
      <vt:lpstr>1.3.1. Phần cứng đồ họa</vt:lpstr>
      <vt:lpstr>1.3.1. Phần cứng đồ họa</vt:lpstr>
      <vt:lpstr>1.3.1. Phần cứng đồ họa</vt:lpstr>
      <vt:lpstr>1.3.1. Phần cứng đồ họa</vt:lpstr>
      <vt:lpstr>1.3.1. Phần cứng đồ họa</vt:lpstr>
      <vt:lpstr>1.3.1. Phần cứng đồ họa</vt:lpstr>
      <vt:lpstr>1.3.1. Phần cứng đồ họa</vt:lpstr>
      <vt:lpstr>1.3.1. Phần cứng đồ họa</vt:lpstr>
      <vt:lpstr>1.3.1. Phần cứng đồ họa</vt:lpstr>
      <vt:lpstr>1.3.1. Phần cứng đồ họa</vt:lpstr>
      <vt:lpstr>1.3.1. Phần cứng đồ họa</vt:lpstr>
      <vt:lpstr>1.3.1. Phần cứng đồ họa</vt:lpstr>
      <vt:lpstr>1.3.1. Phần cứng đồ họa</vt:lpstr>
      <vt:lpstr>1.3.1. Phần cứng đồ họa</vt:lpstr>
      <vt:lpstr>1.3.1. Phần cứng đồ họa</vt:lpstr>
      <vt:lpstr>1.3.1. Phần cứng đồ họa</vt:lpstr>
      <vt:lpstr>1.3.1. Phần cứng đồ họa</vt:lpstr>
      <vt:lpstr>1.3.2. Phần mềm đồ họa</vt:lpstr>
      <vt:lpstr>1.3.2. Phần mềm đồ họa</vt:lpstr>
      <vt:lpstr>1.3.2. Phần mềm đồ họa</vt:lpstr>
      <vt:lpstr>1.3.2. Phần mềm đồ họa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dc:creator>
  <cp:lastModifiedBy>ADMIN</cp:lastModifiedBy>
  <cp:revision>17</cp:revision>
  <dcterms:created xsi:type="dcterms:W3CDTF">2024-02-21T06:49:26Z</dcterms:created>
  <dcterms:modified xsi:type="dcterms:W3CDTF">2024-02-22T10:07:18Z</dcterms:modified>
</cp:coreProperties>
</file>